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05" r:id="rId2"/>
    <p:sldId id="371" r:id="rId3"/>
    <p:sldId id="368" r:id="rId4"/>
    <p:sldId id="370" r:id="rId5"/>
    <p:sldId id="355" r:id="rId6"/>
    <p:sldId id="356" r:id="rId7"/>
    <p:sldId id="351" r:id="rId8"/>
    <p:sldId id="366" r:id="rId9"/>
    <p:sldId id="362" r:id="rId10"/>
    <p:sldId id="357" r:id="rId11"/>
    <p:sldId id="304" r:id="rId12"/>
    <p:sldId id="263" r:id="rId13"/>
    <p:sldId id="264" r:id="rId14"/>
    <p:sldId id="282" r:id="rId15"/>
    <p:sldId id="259" r:id="rId16"/>
    <p:sldId id="273" r:id="rId17"/>
    <p:sldId id="280" r:id="rId18"/>
    <p:sldId id="283" r:id="rId19"/>
    <p:sldId id="285" r:id="rId20"/>
    <p:sldId id="275" r:id="rId21"/>
    <p:sldId id="278" r:id="rId22"/>
    <p:sldId id="287" r:id="rId23"/>
    <p:sldId id="330" r:id="rId24"/>
    <p:sldId id="353" r:id="rId25"/>
    <p:sldId id="271" r:id="rId26"/>
    <p:sldId id="331" r:id="rId27"/>
    <p:sldId id="332" r:id="rId28"/>
    <p:sldId id="279" r:id="rId29"/>
    <p:sldId id="340" r:id="rId30"/>
    <p:sldId id="333" r:id="rId31"/>
    <p:sldId id="276" r:id="rId32"/>
    <p:sldId id="334" r:id="rId33"/>
    <p:sldId id="335" r:id="rId34"/>
    <p:sldId id="336" r:id="rId35"/>
    <p:sldId id="337" r:id="rId36"/>
    <p:sldId id="339" r:id="rId37"/>
    <p:sldId id="358" r:id="rId38"/>
    <p:sldId id="354" r:id="rId39"/>
    <p:sldId id="342" r:id="rId40"/>
    <p:sldId id="352" r:id="rId41"/>
    <p:sldId id="345" r:id="rId42"/>
    <p:sldId id="290" r:id="rId43"/>
    <p:sldId id="291" r:id="rId44"/>
    <p:sldId id="292" r:id="rId45"/>
    <p:sldId id="346" r:id="rId46"/>
    <p:sldId id="347" r:id="rId47"/>
    <p:sldId id="348" r:id="rId48"/>
    <p:sldId id="295" r:id="rId49"/>
    <p:sldId id="297" r:id="rId50"/>
    <p:sldId id="298" r:id="rId51"/>
    <p:sldId id="363" r:id="rId52"/>
    <p:sldId id="365" r:id="rId53"/>
    <p:sldId id="36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311"/>
    <p:restoredTop sz="91579"/>
  </p:normalViewPr>
  <p:slideViewPr>
    <p:cSldViewPr snapToGrid="0">
      <p:cViewPr>
        <p:scale>
          <a:sx n="61" d="100"/>
          <a:sy n="61" d="100"/>
        </p:scale>
        <p:origin x="32" y="800"/>
      </p:cViewPr>
      <p:guideLst>
        <p:guide orient="horz" pos="2184"/>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49" d="100"/>
          <a:sy n="49" d="100"/>
        </p:scale>
        <p:origin x="288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02045-F936-454C-9016-24EA44C45A0C}" type="datetimeFigureOut">
              <a:rPr lang="en-US" smtClean="0"/>
              <a:t>11/18/24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6E889-AF35-B34B-A34A-008D099ACEBC}" type="slidenum">
              <a:rPr lang="en-US" smtClean="0"/>
              <a:t>‹#›</a:t>
            </a:fld>
            <a:endParaRPr lang="en-US"/>
          </a:p>
        </p:txBody>
      </p:sp>
    </p:spTree>
    <p:extLst>
      <p:ext uri="{BB962C8B-B14F-4D97-AF65-F5344CB8AC3E}">
        <p14:creationId xmlns:p14="http://schemas.microsoft.com/office/powerpoint/2010/main" val="1656775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a:t>
            </a:r>
          </a:p>
          <a:p>
            <a:endParaRPr lang="en-US" dirty="0"/>
          </a:p>
          <a:p>
            <a:r>
              <a:rPr lang="en-US" dirty="0"/>
              <a:t>Cost estimates are staggering with 61% in contingencies applied</a:t>
            </a:r>
          </a:p>
          <a:p>
            <a:endParaRPr lang="en-US" dirty="0"/>
          </a:p>
          <a:p>
            <a:r>
              <a:rPr lang="en-US" dirty="0"/>
              <a:t>Private sector and other public sector jobs add contingencies of 5 to 10%</a:t>
            </a:r>
          </a:p>
          <a:p>
            <a:endParaRPr lang="en-US" dirty="0"/>
          </a:p>
          <a:p>
            <a:r>
              <a:rPr lang="en-US" dirty="0"/>
              <a:t>Lucas County Jail had 5% contingencies</a:t>
            </a:r>
          </a:p>
          <a:p>
            <a:endParaRPr lang="en-US" dirty="0"/>
          </a:p>
          <a:p>
            <a:r>
              <a:rPr lang="en-US" dirty="0"/>
              <a:t>Bridge spreadsheet</a:t>
            </a:r>
          </a:p>
          <a:p>
            <a:endParaRPr lang="en-US" dirty="0"/>
          </a:p>
          <a:p>
            <a:r>
              <a:rPr lang="en-US" dirty="0"/>
              <a:t>Bridges, most having been rebuilt in the past 20 years or less, and excessive costs to construct and remove</a:t>
            </a:r>
          </a:p>
        </p:txBody>
      </p:sp>
      <p:sp>
        <p:nvSpPr>
          <p:cNvPr id="4" name="Slide Number Placeholder 3"/>
          <p:cNvSpPr>
            <a:spLocks noGrp="1"/>
          </p:cNvSpPr>
          <p:nvPr>
            <p:ph type="sldNum" sz="quarter" idx="5"/>
          </p:nvPr>
        </p:nvSpPr>
        <p:spPr/>
        <p:txBody>
          <a:bodyPr/>
          <a:lstStyle/>
          <a:p>
            <a:fld id="{5266E889-AF35-B34B-A34A-008D099ACEBC}" type="slidenum">
              <a:rPr lang="en-US" smtClean="0"/>
              <a:t>5</a:t>
            </a:fld>
            <a:endParaRPr lang="en-US"/>
          </a:p>
        </p:txBody>
      </p:sp>
    </p:spTree>
    <p:extLst>
      <p:ext uri="{BB962C8B-B14F-4D97-AF65-F5344CB8AC3E}">
        <p14:creationId xmlns:p14="http://schemas.microsoft.com/office/powerpoint/2010/main" val="79133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25</a:t>
            </a:fld>
            <a:endParaRPr lang="en-US"/>
          </a:p>
        </p:txBody>
      </p:sp>
    </p:spTree>
    <p:extLst>
      <p:ext uri="{BB962C8B-B14F-4D97-AF65-F5344CB8AC3E}">
        <p14:creationId xmlns:p14="http://schemas.microsoft.com/office/powerpoint/2010/main" val="85097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26</a:t>
            </a:fld>
            <a:endParaRPr lang="en-US"/>
          </a:p>
        </p:txBody>
      </p:sp>
    </p:spTree>
    <p:extLst>
      <p:ext uri="{BB962C8B-B14F-4D97-AF65-F5344CB8AC3E}">
        <p14:creationId xmlns:p14="http://schemas.microsoft.com/office/powerpoint/2010/main" val="3208265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30</a:t>
            </a:fld>
            <a:endParaRPr lang="en-US"/>
          </a:p>
        </p:txBody>
      </p:sp>
    </p:spTree>
    <p:extLst>
      <p:ext uri="{BB962C8B-B14F-4D97-AF65-F5344CB8AC3E}">
        <p14:creationId xmlns:p14="http://schemas.microsoft.com/office/powerpoint/2010/main" val="2976594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31</a:t>
            </a:fld>
            <a:endParaRPr lang="en-US"/>
          </a:p>
        </p:txBody>
      </p:sp>
    </p:spTree>
    <p:extLst>
      <p:ext uri="{BB962C8B-B14F-4D97-AF65-F5344CB8AC3E}">
        <p14:creationId xmlns:p14="http://schemas.microsoft.com/office/powerpoint/2010/main" val="3707471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32</a:t>
            </a:fld>
            <a:endParaRPr lang="en-US"/>
          </a:p>
        </p:txBody>
      </p:sp>
    </p:spTree>
    <p:extLst>
      <p:ext uri="{BB962C8B-B14F-4D97-AF65-F5344CB8AC3E}">
        <p14:creationId xmlns:p14="http://schemas.microsoft.com/office/powerpoint/2010/main" val="2848327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B7739-F1A1-6AA5-F2BD-846A5350C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D4886-E5A7-5BA2-D9A0-4A6880BCF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9FDFF-E2D0-C1BA-102A-3512EB56D740}"/>
              </a:ext>
            </a:extLst>
          </p:cNvPr>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a:extLst>
              <a:ext uri="{FF2B5EF4-FFF2-40B4-BE49-F238E27FC236}">
                <a16:creationId xmlns:a16="http://schemas.microsoft.com/office/drawing/2014/main" id="{111DEF6F-63D4-ECEE-E1F8-D5224B169B5E}"/>
              </a:ext>
            </a:extLst>
          </p:cNvPr>
          <p:cNvSpPr>
            <a:spLocks noGrp="1"/>
          </p:cNvSpPr>
          <p:nvPr>
            <p:ph type="sldNum" sz="quarter" idx="5"/>
          </p:nvPr>
        </p:nvSpPr>
        <p:spPr/>
        <p:txBody>
          <a:bodyPr/>
          <a:lstStyle/>
          <a:p>
            <a:fld id="{A5A5EB17-78BC-4649-B162-5BEA0101C0BA}" type="slidenum">
              <a:rPr lang="en-US" smtClean="0"/>
              <a:t>33</a:t>
            </a:fld>
            <a:endParaRPr lang="en-US"/>
          </a:p>
        </p:txBody>
      </p:sp>
    </p:spTree>
    <p:extLst>
      <p:ext uri="{BB962C8B-B14F-4D97-AF65-F5344CB8AC3E}">
        <p14:creationId xmlns:p14="http://schemas.microsoft.com/office/powerpoint/2010/main" val="2169326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35</a:t>
            </a:fld>
            <a:endParaRPr lang="en-US"/>
          </a:p>
        </p:txBody>
      </p:sp>
    </p:spTree>
    <p:extLst>
      <p:ext uri="{BB962C8B-B14F-4D97-AF65-F5344CB8AC3E}">
        <p14:creationId xmlns:p14="http://schemas.microsoft.com/office/powerpoint/2010/main" val="273685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36</a:t>
            </a:fld>
            <a:endParaRPr lang="en-US" dirty="0"/>
          </a:p>
        </p:txBody>
      </p:sp>
    </p:spTree>
    <p:extLst>
      <p:ext uri="{BB962C8B-B14F-4D97-AF65-F5344CB8AC3E}">
        <p14:creationId xmlns:p14="http://schemas.microsoft.com/office/powerpoint/2010/main" val="1357077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B59AC-015A-3FD5-F73B-F3EEC1CC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1233A-5A9E-B132-E074-A4F271CD3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AA309-C55A-55AB-69D9-DC1B767A039A}"/>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12C78935-E22B-23F9-2964-973EEB9AC21C}"/>
              </a:ext>
            </a:extLst>
          </p:cNvPr>
          <p:cNvSpPr>
            <a:spLocks noGrp="1"/>
          </p:cNvSpPr>
          <p:nvPr>
            <p:ph type="sldNum" sz="quarter" idx="5"/>
          </p:nvPr>
        </p:nvSpPr>
        <p:spPr/>
        <p:txBody>
          <a:bodyPr/>
          <a:lstStyle/>
          <a:p>
            <a:fld id="{5266E889-AF35-B34B-A34A-008D099ACEBC}" type="slidenum">
              <a:rPr lang="en-US" smtClean="0"/>
              <a:t>37</a:t>
            </a:fld>
            <a:endParaRPr lang="en-US"/>
          </a:p>
        </p:txBody>
      </p:sp>
    </p:spTree>
    <p:extLst>
      <p:ext uri="{BB962C8B-B14F-4D97-AF65-F5344CB8AC3E}">
        <p14:creationId xmlns:p14="http://schemas.microsoft.com/office/powerpoint/2010/main" val="1647447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39</a:t>
            </a:fld>
            <a:endParaRPr lang="en-US"/>
          </a:p>
        </p:txBody>
      </p:sp>
    </p:spTree>
    <p:extLst>
      <p:ext uri="{BB962C8B-B14F-4D97-AF65-F5344CB8AC3E}">
        <p14:creationId xmlns:p14="http://schemas.microsoft.com/office/powerpoint/2010/main" val="633208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6</a:t>
            </a:fld>
            <a:endParaRPr lang="en-US"/>
          </a:p>
        </p:txBody>
      </p:sp>
    </p:spTree>
    <p:extLst>
      <p:ext uri="{BB962C8B-B14F-4D97-AF65-F5344CB8AC3E}">
        <p14:creationId xmlns:p14="http://schemas.microsoft.com/office/powerpoint/2010/main" val="400694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1965C-A704-F7F4-6DB5-E35B3BFB0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014FA-B2EB-00D4-2AC4-2D670483F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40513-3EDE-4541-9C65-15B449DFA5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7A3F39-765F-7431-5824-394FEEE208AA}"/>
              </a:ext>
            </a:extLst>
          </p:cNvPr>
          <p:cNvSpPr>
            <a:spLocks noGrp="1"/>
          </p:cNvSpPr>
          <p:nvPr>
            <p:ph type="sldNum" sz="quarter" idx="5"/>
          </p:nvPr>
        </p:nvSpPr>
        <p:spPr/>
        <p:txBody>
          <a:bodyPr/>
          <a:lstStyle/>
          <a:p>
            <a:fld id="{5266E889-AF35-B34B-A34A-008D099ACEBC}" type="slidenum">
              <a:rPr lang="en-US" smtClean="0"/>
              <a:t>40</a:t>
            </a:fld>
            <a:endParaRPr lang="en-US"/>
          </a:p>
        </p:txBody>
      </p:sp>
    </p:spTree>
    <p:extLst>
      <p:ext uri="{BB962C8B-B14F-4D97-AF65-F5344CB8AC3E}">
        <p14:creationId xmlns:p14="http://schemas.microsoft.com/office/powerpoint/2010/main" val="2672170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42</a:t>
            </a:fld>
            <a:endParaRPr lang="en-US"/>
          </a:p>
        </p:txBody>
      </p:sp>
    </p:spTree>
    <p:extLst>
      <p:ext uri="{BB962C8B-B14F-4D97-AF65-F5344CB8AC3E}">
        <p14:creationId xmlns:p14="http://schemas.microsoft.com/office/powerpoint/2010/main" val="1214140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43</a:t>
            </a:fld>
            <a:endParaRPr lang="en-US"/>
          </a:p>
        </p:txBody>
      </p:sp>
    </p:spTree>
    <p:extLst>
      <p:ext uri="{BB962C8B-B14F-4D97-AF65-F5344CB8AC3E}">
        <p14:creationId xmlns:p14="http://schemas.microsoft.com/office/powerpoint/2010/main" val="2967901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48</a:t>
            </a:fld>
            <a:endParaRPr lang="en-US"/>
          </a:p>
        </p:txBody>
      </p:sp>
    </p:spTree>
    <p:extLst>
      <p:ext uri="{BB962C8B-B14F-4D97-AF65-F5344CB8AC3E}">
        <p14:creationId xmlns:p14="http://schemas.microsoft.com/office/powerpoint/2010/main" val="2700554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49</a:t>
            </a:fld>
            <a:endParaRPr lang="en-US"/>
          </a:p>
        </p:txBody>
      </p:sp>
    </p:spTree>
    <p:extLst>
      <p:ext uri="{BB962C8B-B14F-4D97-AF65-F5344CB8AC3E}">
        <p14:creationId xmlns:p14="http://schemas.microsoft.com/office/powerpoint/2010/main" val="769174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50</a:t>
            </a:fld>
            <a:endParaRPr lang="en-US"/>
          </a:p>
        </p:txBody>
      </p:sp>
    </p:spTree>
    <p:extLst>
      <p:ext uri="{BB962C8B-B14F-4D97-AF65-F5344CB8AC3E}">
        <p14:creationId xmlns:p14="http://schemas.microsoft.com/office/powerpoint/2010/main" val="1906498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11</a:t>
            </a:fld>
            <a:endParaRPr lang="en-US"/>
          </a:p>
        </p:txBody>
      </p:sp>
    </p:spTree>
    <p:extLst>
      <p:ext uri="{BB962C8B-B14F-4D97-AF65-F5344CB8AC3E}">
        <p14:creationId xmlns:p14="http://schemas.microsoft.com/office/powerpoint/2010/main" val="245629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FD216-7614-9F17-35C3-895B4005A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B7647-ECAF-A1B1-A575-E2CE7DC51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E57CA-E909-5C45-99B4-ECF9FDEA69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9C7318-E0A9-6D1C-CB5D-FBADBCCEE3AF}"/>
              </a:ext>
            </a:extLst>
          </p:cNvPr>
          <p:cNvSpPr>
            <a:spLocks noGrp="1"/>
          </p:cNvSpPr>
          <p:nvPr>
            <p:ph type="sldNum" sz="quarter" idx="5"/>
          </p:nvPr>
        </p:nvSpPr>
        <p:spPr/>
        <p:txBody>
          <a:bodyPr/>
          <a:lstStyle/>
          <a:p>
            <a:fld id="{5266E889-AF35-B34B-A34A-008D099ACEBC}" type="slidenum">
              <a:rPr lang="en-US" smtClean="0"/>
              <a:t>14</a:t>
            </a:fld>
            <a:endParaRPr lang="en-US"/>
          </a:p>
        </p:txBody>
      </p:sp>
    </p:spTree>
    <p:extLst>
      <p:ext uri="{BB962C8B-B14F-4D97-AF65-F5344CB8AC3E}">
        <p14:creationId xmlns:p14="http://schemas.microsoft.com/office/powerpoint/2010/main" val="4166545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66E889-AF35-B34B-A34A-008D099ACEBC}" type="slidenum">
              <a:rPr lang="en-US" smtClean="0"/>
              <a:t>15</a:t>
            </a:fld>
            <a:endParaRPr lang="en-US"/>
          </a:p>
        </p:txBody>
      </p:sp>
    </p:spTree>
    <p:extLst>
      <p:ext uri="{BB962C8B-B14F-4D97-AF65-F5344CB8AC3E}">
        <p14:creationId xmlns:p14="http://schemas.microsoft.com/office/powerpoint/2010/main" val="101575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32B62-560B-A3AD-D7F6-864D5EE66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49B78-A7E7-7FE7-7623-9FFF370DD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35C55-4BC1-E11E-30D1-669E36CBD9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F80F75-B722-EE59-ACAF-B7A2C12039D4}"/>
              </a:ext>
            </a:extLst>
          </p:cNvPr>
          <p:cNvSpPr>
            <a:spLocks noGrp="1"/>
          </p:cNvSpPr>
          <p:nvPr>
            <p:ph type="sldNum" sz="quarter" idx="5"/>
          </p:nvPr>
        </p:nvSpPr>
        <p:spPr/>
        <p:txBody>
          <a:bodyPr/>
          <a:lstStyle/>
          <a:p>
            <a:fld id="{5266E889-AF35-B34B-A34A-008D099ACEBC}" type="slidenum">
              <a:rPr lang="en-US" smtClean="0"/>
              <a:t>18</a:t>
            </a:fld>
            <a:endParaRPr lang="en-US"/>
          </a:p>
        </p:txBody>
      </p:sp>
    </p:spTree>
    <p:extLst>
      <p:ext uri="{BB962C8B-B14F-4D97-AF65-F5344CB8AC3E}">
        <p14:creationId xmlns:p14="http://schemas.microsoft.com/office/powerpoint/2010/main" val="139747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9DEFA-9CED-2D0C-EEA8-6980CD06A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E5B0F-75A2-39A8-FA3E-5CE9C16B4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78771-C09E-A352-136A-7A8F487075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052C1E-BD29-1492-654D-D3C2DADEE3F5}"/>
              </a:ext>
            </a:extLst>
          </p:cNvPr>
          <p:cNvSpPr>
            <a:spLocks noGrp="1"/>
          </p:cNvSpPr>
          <p:nvPr>
            <p:ph type="sldNum" sz="quarter" idx="5"/>
          </p:nvPr>
        </p:nvSpPr>
        <p:spPr/>
        <p:txBody>
          <a:bodyPr/>
          <a:lstStyle/>
          <a:p>
            <a:fld id="{5266E889-AF35-B34B-A34A-008D099ACEBC}" type="slidenum">
              <a:rPr lang="en-US" smtClean="0"/>
              <a:t>19</a:t>
            </a:fld>
            <a:endParaRPr lang="en-US"/>
          </a:p>
        </p:txBody>
      </p:sp>
    </p:spTree>
    <p:extLst>
      <p:ext uri="{BB962C8B-B14F-4D97-AF65-F5344CB8AC3E}">
        <p14:creationId xmlns:p14="http://schemas.microsoft.com/office/powerpoint/2010/main" val="186097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94720-068E-311D-E434-9041FB8D8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7C5A1-6D6B-5CBD-6560-E20153685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54A5B-10BE-8E63-8B01-DA39812A37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8513A6-AAD8-DD4C-F5C9-DBE46C27F902}"/>
              </a:ext>
            </a:extLst>
          </p:cNvPr>
          <p:cNvSpPr>
            <a:spLocks noGrp="1"/>
          </p:cNvSpPr>
          <p:nvPr>
            <p:ph type="sldNum" sz="quarter" idx="5"/>
          </p:nvPr>
        </p:nvSpPr>
        <p:spPr/>
        <p:txBody>
          <a:bodyPr/>
          <a:lstStyle/>
          <a:p>
            <a:fld id="{5266E889-AF35-B34B-A34A-008D099ACEBC}" type="slidenum">
              <a:rPr lang="en-US" smtClean="0"/>
              <a:t>21</a:t>
            </a:fld>
            <a:endParaRPr lang="en-US"/>
          </a:p>
        </p:txBody>
      </p:sp>
    </p:spTree>
    <p:extLst>
      <p:ext uri="{BB962C8B-B14F-4D97-AF65-F5344CB8AC3E}">
        <p14:creationId xmlns:p14="http://schemas.microsoft.com/office/powerpoint/2010/main" val="243933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66E889-AF35-B34B-A34A-008D099ACEBC}" type="slidenum">
              <a:rPr lang="en-US" smtClean="0"/>
              <a:t>23</a:t>
            </a:fld>
            <a:endParaRPr lang="en-US"/>
          </a:p>
        </p:txBody>
      </p:sp>
    </p:spTree>
    <p:extLst>
      <p:ext uri="{BB962C8B-B14F-4D97-AF65-F5344CB8AC3E}">
        <p14:creationId xmlns:p14="http://schemas.microsoft.com/office/powerpoint/2010/main" val="10566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1B73-C743-9D3D-DCFB-A105B73291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5587FA-EE0B-6FE7-99B0-84277BF62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0834A5-E2A9-7071-D13A-95EAB0A7BBFD}"/>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5" name="Footer Placeholder 4">
            <a:extLst>
              <a:ext uri="{FF2B5EF4-FFF2-40B4-BE49-F238E27FC236}">
                <a16:creationId xmlns:a16="http://schemas.microsoft.com/office/drawing/2014/main" id="{25A3DE4B-4E5B-52B0-D14E-DB5CFF22A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84EF5-56F7-F38D-29F5-D02FCA0B54AB}"/>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289074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4ECE-75EA-1FBE-BD09-A9A2AACA3E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1C898-FB50-D700-4AFA-2BB15A52BB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6034D-E1EC-522F-ABD3-DB673D19F13E}"/>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5" name="Footer Placeholder 4">
            <a:extLst>
              <a:ext uri="{FF2B5EF4-FFF2-40B4-BE49-F238E27FC236}">
                <a16:creationId xmlns:a16="http://schemas.microsoft.com/office/drawing/2014/main" id="{12121BC6-E912-734D-38B6-6B5DF4172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16372-3A2A-C786-3AD8-E0BF525ED31D}"/>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313336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0D5FB-E5FD-6453-E29E-8459F6B0C6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0C0BCF-CAC2-E485-354F-BC52D0329A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AFDD0-F257-1E61-77F0-18921C79D556}"/>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5" name="Footer Placeholder 4">
            <a:extLst>
              <a:ext uri="{FF2B5EF4-FFF2-40B4-BE49-F238E27FC236}">
                <a16:creationId xmlns:a16="http://schemas.microsoft.com/office/drawing/2014/main" id="{5999B346-3AA4-448C-420D-3009B5C31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DE156-7132-F032-F76D-7EFA3148F0D6}"/>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120880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8DE6-4968-8064-B937-57E342C47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182B0-74B1-3A1D-8638-53ECA98B7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A652E-7817-841E-1583-8A3A7B5B7528}"/>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5" name="Footer Placeholder 4">
            <a:extLst>
              <a:ext uri="{FF2B5EF4-FFF2-40B4-BE49-F238E27FC236}">
                <a16:creationId xmlns:a16="http://schemas.microsoft.com/office/drawing/2014/main" id="{0BCD816D-641A-4EAC-55BA-81874ACC4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F6ED2-620D-A264-0476-40919F50F3E0}"/>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261710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FCF4-1B22-EBA8-5BE9-7184D7500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E14AE8-5865-923A-F88B-19D36B3BE0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4A16B0-2B75-0F32-DB17-E0BDA5B37A53}"/>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5" name="Footer Placeholder 4">
            <a:extLst>
              <a:ext uri="{FF2B5EF4-FFF2-40B4-BE49-F238E27FC236}">
                <a16:creationId xmlns:a16="http://schemas.microsoft.com/office/drawing/2014/main" id="{251E0A3A-81E9-2C79-BB87-293438F83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28F2C-2496-D126-9E77-AA9CAFAE38E9}"/>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41925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7EAF-3B2E-C1D7-1BFF-FBAD1B430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C18BE-7067-8D9A-31C1-97E2CF065B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978869-A3B3-1F3E-D091-7BFE291BB1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1F8A6D-5823-0EE7-1ECE-AD4811B78CE6}"/>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6" name="Footer Placeholder 5">
            <a:extLst>
              <a:ext uri="{FF2B5EF4-FFF2-40B4-BE49-F238E27FC236}">
                <a16:creationId xmlns:a16="http://schemas.microsoft.com/office/drawing/2014/main" id="{BE27539E-8C43-98DA-BDED-3ECE79F81F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0C893-5435-CC0F-E621-3C00A0FCEACE}"/>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2186586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EA46-AFF2-4095-81F6-AE9B9BF51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6D9A04-E4EF-72A4-DC29-EBD2A8CC9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E6C5B0-2220-C1C4-5D78-4B05782EE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65503E-1CC1-D9F5-2D06-4E5AB2D575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407534-1AB1-64FD-CA19-FC30668C32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E7E1FB-759B-9147-B984-C710CCAD25BE}"/>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8" name="Footer Placeholder 7">
            <a:extLst>
              <a:ext uri="{FF2B5EF4-FFF2-40B4-BE49-F238E27FC236}">
                <a16:creationId xmlns:a16="http://schemas.microsoft.com/office/drawing/2014/main" id="{A70C15C6-F499-96CC-1C97-E8409E8F73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5FFB3B-720D-51F1-A606-3D54EFB7BA39}"/>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187568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4E38-6671-3A96-B14C-5F29C36822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1DA9C7-4D52-F53A-3BA3-82EC7A42D2FD}"/>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4" name="Footer Placeholder 3">
            <a:extLst>
              <a:ext uri="{FF2B5EF4-FFF2-40B4-BE49-F238E27FC236}">
                <a16:creationId xmlns:a16="http://schemas.microsoft.com/office/drawing/2014/main" id="{DC44948C-BA76-1007-ED03-F14DD982A6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DCF33A-CCAE-C77C-1013-13A92F8E2E46}"/>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402854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B81E8-9D5B-C909-1862-361709BF5BF1}"/>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3" name="Footer Placeholder 2">
            <a:extLst>
              <a:ext uri="{FF2B5EF4-FFF2-40B4-BE49-F238E27FC236}">
                <a16:creationId xmlns:a16="http://schemas.microsoft.com/office/drawing/2014/main" id="{B8502972-294B-6793-0246-B3C42D504B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1348E6-9FA9-6580-35F9-E9C5752215CE}"/>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134502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BB5F-B78B-6406-98C8-0D5CD2718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B30ECA-66B7-B720-2E09-79B8CFC7A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0E783-5D4B-FCB7-86E9-C4461A9F70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579C6E-C353-166F-3C20-2880EF3171E9}"/>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6" name="Footer Placeholder 5">
            <a:extLst>
              <a:ext uri="{FF2B5EF4-FFF2-40B4-BE49-F238E27FC236}">
                <a16:creationId xmlns:a16="http://schemas.microsoft.com/office/drawing/2014/main" id="{257016F9-882C-D759-FE56-2CF15D59E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287520-4DD3-1E55-080C-24ADF5B30707}"/>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96521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6634-E04C-3ABD-0D35-CD8EB2F280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A2A1E9-ED01-C808-3F2F-1282560A37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761A5A-739E-9BC4-B97A-C74AFAF09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A14C7D-5251-80BF-6703-B398CF141DB6}"/>
              </a:ext>
            </a:extLst>
          </p:cNvPr>
          <p:cNvSpPr>
            <a:spLocks noGrp="1"/>
          </p:cNvSpPr>
          <p:nvPr>
            <p:ph type="dt" sz="half" idx="10"/>
          </p:nvPr>
        </p:nvSpPr>
        <p:spPr/>
        <p:txBody>
          <a:bodyPr/>
          <a:lstStyle/>
          <a:p>
            <a:fld id="{4CFA3BF5-17AE-A841-BBC7-BB6CFB4C5292}" type="datetimeFigureOut">
              <a:rPr lang="en-US" smtClean="0"/>
              <a:t>11/18/24</a:t>
            </a:fld>
            <a:endParaRPr lang="en-US"/>
          </a:p>
        </p:txBody>
      </p:sp>
      <p:sp>
        <p:nvSpPr>
          <p:cNvPr id="6" name="Footer Placeholder 5">
            <a:extLst>
              <a:ext uri="{FF2B5EF4-FFF2-40B4-BE49-F238E27FC236}">
                <a16:creationId xmlns:a16="http://schemas.microsoft.com/office/drawing/2014/main" id="{D133D8D5-1919-6CC1-B86F-EADF83138F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5861E-8F11-7496-F425-81C85822C3E1}"/>
              </a:ext>
            </a:extLst>
          </p:cNvPr>
          <p:cNvSpPr>
            <a:spLocks noGrp="1"/>
          </p:cNvSpPr>
          <p:nvPr>
            <p:ph type="sldNum" sz="quarter" idx="12"/>
          </p:nvPr>
        </p:nvSpPr>
        <p:spPr/>
        <p:txBody>
          <a:bodyPr/>
          <a:lstStyle/>
          <a:p>
            <a:fld id="{60DFEFF5-1478-6446-9CDA-75CF7D20A508}" type="slidenum">
              <a:rPr lang="en-US" smtClean="0"/>
              <a:t>‹#›</a:t>
            </a:fld>
            <a:endParaRPr lang="en-US"/>
          </a:p>
        </p:txBody>
      </p:sp>
    </p:spTree>
    <p:extLst>
      <p:ext uri="{BB962C8B-B14F-4D97-AF65-F5344CB8AC3E}">
        <p14:creationId xmlns:p14="http://schemas.microsoft.com/office/powerpoint/2010/main" val="46399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34FDA-6EBA-9669-68D1-55E2F15793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B6273E-1543-33EB-C973-F62E730C3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AF36D-CEE7-027A-1A0D-22AC16633B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FA3BF5-17AE-A841-BBC7-BB6CFB4C5292}" type="datetimeFigureOut">
              <a:rPr lang="en-US" smtClean="0"/>
              <a:t>11/18/24</a:t>
            </a:fld>
            <a:endParaRPr lang="en-US"/>
          </a:p>
        </p:txBody>
      </p:sp>
      <p:sp>
        <p:nvSpPr>
          <p:cNvPr id="5" name="Footer Placeholder 4">
            <a:extLst>
              <a:ext uri="{FF2B5EF4-FFF2-40B4-BE49-F238E27FC236}">
                <a16:creationId xmlns:a16="http://schemas.microsoft.com/office/drawing/2014/main" id="{5382F9E9-5F98-8286-AAC4-80E983657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E9A0B3-108F-49F4-46AB-5AAB308C7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DFEFF5-1478-6446-9CDA-75CF7D20A508}" type="slidenum">
              <a:rPr lang="en-US" smtClean="0"/>
              <a:t>‹#›</a:t>
            </a:fld>
            <a:endParaRPr lang="en-US"/>
          </a:p>
        </p:txBody>
      </p:sp>
    </p:spTree>
    <p:extLst>
      <p:ext uri="{BB962C8B-B14F-4D97-AF65-F5344CB8AC3E}">
        <p14:creationId xmlns:p14="http://schemas.microsoft.com/office/powerpoint/2010/main" val="2614866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linkedin.com/posts/civilengineeringdiscoveries_the-katy-freeway-the-katy-freeway-in-houston-activity-7073363435509432320-KEAJ"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8B56-CEDE-FD26-F9A3-9FF0B8A88A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790C3C-7805-3B6D-2288-C1F466DD7845}"/>
              </a:ext>
            </a:extLst>
          </p:cNvPr>
          <p:cNvSpPr>
            <a:spLocks noGrp="1"/>
          </p:cNvSpPr>
          <p:nvPr>
            <p:ph idx="1"/>
          </p:nvPr>
        </p:nvSpPr>
        <p:spPr>
          <a:xfrm>
            <a:off x="524656" y="329784"/>
            <a:ext cx="10829144" cy="5847179"/>
          </a:xfrm>
        </p:spPr>
        <p:txBody>
          <a:bodyPr anchor="ctr">
            <a:normAutofit/>
          </a:bodyPr>
          <a:lstStyle/>
          <a:p>
            <a:pPr marL="0" indent="0" algn="ctr">
              <a:buNone/>
            </a:pPr>
            <a:r>
              <a:rPr lang="en-US" sz="6000" b="1" dirty="0"/>
              <a:t>Imagine Other Possibilities:</a:t>
            </a:r>
          </a:p>
          <a:p>
            <a:pPr marL="0" indent="0" algn="ctr">
              <a:buNone/>
            </a:pPr>
            <a:r>
              <a:rPr lang="en-US" sz="6000" b="1" dirty="0"/>
              <a:t>Two to consider</a:t>
            </a:r>
          </a:p>
        </p:txBody>
      </p:sp>
    </p:spTree>
    <p:extLst>
      <p:ext uri="{BB962C8B-B14F-4D97-AF65-F5344CB8AC3E}">
        <p14:creationId xmlns:p14="http://schemas.microsoft.com/office/powerpoint/2010/main" val="3890525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7E3A-BFB4-2445-1A48-8336E7F55B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21D294-D16F-48F9-654D-C5D6995AE7BF}"/>
              </a:ext>
            </a:extLst>
          </p:cNvPr>
          <p:cNvSpPr>
            <a:spLocks noGrp="1"/>
          </p:cNvSpPr>
          <p:nvPr>
            <p:ph idx="1"/>
          </p:nvPr>
        </p:nvSpPr>
        <p:spPr>
          <a:xfrm>
            <a:off x="1144773" y="2456912"/>
            <a:ext cx="9902454" cy="1944176"/>
          </a:xfrm>
        </p:spPr>
        <p:txBody>
          <a:bodyPr anchor="ctr">
            <a:normAutofit/>
          </a:bodyPr>
          <a:lstStyle/>
          <a:p>
            <a:pPr marL="0" indent="0" algn="ctr">
              <a:buNone/>
            </a:pPr>
            <a:r>
              <a:rPr lang="en-US" sz="6000" b="1" dirty="0"/>
              <a:t>Our Neighborhoods</a:t>
            </a:r>
          </a:p>
        </p:txBody>
      </p:sp>
    </p:spTree>
    <p:extLst>
      <p:ext uri="{BB962C8B-B14F-4D97-AF65-F5344CB8AC3E}">
        <p14:creationId xmlns:p14="http://schemas.microsoft.com/office/powerpoint/2010/main" val="2931689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63DB0-A576-4745-4C44-8D805062A3F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29F1CB-AD34-FE72-F51E-7E58963639FD}"/>
              </a:ext>
            </a:extLst>
          </p:cNvPr>
          <p:cNvSpPr>
            <a:spLocks noGrp="1"/>
          </p:cNvSpPr>
          <p:nvPr>
            <p:ph idx="1"/>
          </p:nvPr>
        </p:nvSpPr>
        <p:spPr>
          <a:xfrm>
            <a:off x="497305" y="767668"/>
            <a:ext cx="10870911" cy="4218368"/>
          </a:xfrm>
        </p:spPr>
        <p:txBody>
          <a:bodyPr>
            <a:normAutofit fontScale="92500"/>
          </a:bodyPr>
          <a:lstStyle/>
          <a:p>
            <a:pPr marL="0" indent="0">
              <a:buNone/>
            </a:pPr>
            <a:r>
              <a:rPr lang="en-US" sz="2600" b="1" dirty="0">
                <a:effectLst/>
                <a:latin typeface="TrebuchetMS" panose="020B0703020202090204" pitchFamily="34" charset="0"/>
              </a:rPr>
              <a:t>Public Engagement Plan Community Demographics </a:t>
            </a:r>
            <a:endParaRPr lang="en-US" sz="2600" dirty="0"/>
          </a:p>
          <a:p>
            <a:r>
              <a:rPr lang="en-US" sz="2600" dirty="0">
                <a:effectLst/>
              </a:rPr>
              <a:t>The portion of I-475 included in this project is a predominately urban area on the west side of the city of Toledo. </a:t>
            </a:r>
            <a:r>
              <a:rPr lang="en-US" sz="2600" dirty="0">
                <a:effectLst/>
                <a:highlight>
                  <a:srgbClr val="FFFF00"/>
                </a:highlight>
              </a:rPr>
              <a:t>The area is surrounded predominately by residential properties </a:t>
            </a:r>
            <a:r>
              <a:rPr lang="en-US" sz="2600" dirty="0">
                <a:effectLst/>
              </a:rPr>
              <a:t>along with commercial areas and open space. </a:t>
            </a:r>
            <a:r>
              <a:rPr lang="en-US" sz="2600" dirty="0">
                <a:effectLst/>
                <a:highlight>
                  <a:srgbClr val="FFFF00"/>
                </a:highlight>
              </a:rPr>
              <a:t>Census demographic data </a:t>
            </a:r>
            <a:r>
              <a:rPr lang="en-US" sz="2600" dirty="0">
                <a:effectLst/>
              </a:rPr>
              <a:t>available in Transportation Information Mapping System (TIMS) </a:t>
            </a:r>
            <a:r>
              <a:rPr lang="en-US" sz="2600" dirty="0">
                <a:effectLst/>
                <a:highlight>
                  <a:srgbClr val="FFFF00"/>
                </a:highlight>
              </a:rPr>
              <a:t>shows that there are larger volumes of elderly populations (aged 65 and older) living in the areas surrounding the corridor; there are also some areas along the corridor with higher concentrations of lower income, linguistically isolated, and minority populations</a:t>
            </a:r>
            <a:r>
              <a:rPr lang="en-US" sz="2600" dirty="0">
                <a:effectLst/>
              </a:rPr>
              <a:t>. </a:t>
            </a:r>
            <a:r>
              <a:rPr lang="en-US" sz="2600" dirty="0">
                <a:effectLst/>
                <a:highlight>
                  <a:srgbClr val="00FFFF"/>
                </a:highlight>
              </a:rPr>
              <a:t>All of these populations will be included in the public involvement process</a:t>
            </a:r>
            <a:r>
              <a:rPr lang="en-US" sz="2600" dirty="0">
                <a:effectLst/>
              </a:rPr>
              <a:t> and appropriate means to communicate meeting and project information with them should be determined in consultation with local officials to ensure these groups receive this information. </a:t>
            </a:r>
            <a:endParaRPr lang="en-US" sz="2600" dirty="0"/>
          </a:p>
          <a:p>
            <a:endParaRPr lang="en-US" dirty="0"/>
          </a:p>
        </p:txBody>
      </p:sp>
      <p:sp>
        <p:nvSpPr>
          <p:cNvPr id="5" name="TextBox 4">
            <a:extLst>
              <a:ext uri="{FF2B5EF4-FFF2-40B4-BE49-F238E27FC236}">
                <a16:creationId xmlns:a16="http://schemas.microsoft.com/office/drawing/2014/main" id="{E9E1E6C1-CF22-AF98-FB51-8311476D3DC8}"/>
              </a:ext>
            </a:extLst>
          </p:cNvPr>
          <p:cNvSpPr txBox="1"/>
          <p:nvPr/>
        </p:nvSpPr>
        <p:spPr>
          <a:xfrm>
            <a:off x="409074" y="5444002"/>
            <a:ext cx="11205983" cy="646331"/>
          </a:xfrm>
          <a:prstGeom prst="rect">
            <a:avLst/>
          </a:prstGeom>
          <a:noFill/>
        </p:spPr>
        <p:txBody>
          <a:bodyPr wrap="square" rtlCol="0">
            <a:spAutoFit/>
          </a:bodyPr>
          <a:lstStyle/>
          <a:p>
            <a:r>
              <a:rPr lang="en-US" dirty="0"/>
              <a:t>Source: Public Engagement Plan. I-475 Improvement Project. LUC-475-10.21 (PID 115418). Ohio Department of Transportation, </a:t>
            </a:r>
            <a:r>
              <a:rPr lang="en-US" dirty="0" err="1"/>
              <a:t>TranSystem</a:t>
            </a:r>
            <a:r>
              <a:rPr lang="en-US" dirty="0"/>
              <a:t>. Aug 2022 (rev. Feb 2023). Page 5.</a:t>
            </a:r>
          </a:p>
        </p:txBody>
      </p:sp>
    </p:spTree>
    <p:extLst>
      <p:ext uri="{BB962C8B-B14F-4D97-AF65-F5344CB8AC3E}">
        <p14:creationId xmlns:p14="http://schemas.microsoft.com/office/powerpoint/2010/main" val="2399436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8BFDDA-A32A-F305-90B4-7C9AB32E5F71}"/>
              </a:ext>
            </a:extLst>
          </p:cNvPr>
          <p:cNvSpPr>
            <a:spLocks noGrp="1"/>
          </p:cNvSpPr>
          <p:nvPr>
            <p:ph idx="1"/>
          </p:nvPr>
        </p:nvSpPr>
        <p:spPr>
          <a:xfrm>
            <a:off x="1008017" y="1084216"/>
            <a:ext cx="10530840" cy="4689567"/>
          </a:xfrm>
        </p:spPr>
        <p:txBody>
          <a:bodyPr>
            <a:normAutofit/>
          </a:bodyPr>
          <a:lstStyle/>
          <a:p>
            <a:r>
              <a:rPr lang="en-US" sz="3600" dirty="0"/>
              <a:t>Our I-475 adjacent neighborhoods are the densest residential neighborhoods on the beltway</a:t>
            </a:r>
          </a:p>
          <a:p>
            <a:endParaRPr lang="en-US" sz="3600" dirty="0"/>
          </a:p>
          <a:p>
            <a:r>
              <a:rPr lang="en-US" sz="3600" dirty="0"/>
              <a:t>Over 6,700 residential households in the 5 sq. mi. ODOT-defined project area</a:t>
            </a:r>
          </a:p>
          <a:p>
            <a:endParaRPr lang="en-US" sz="3600" dirty="0"/>
          </a:p>
          <a:p>
            <a:r>
              <a:rPr lang="en-US" sz="3600" dirty="0"/>
              <a:t>Includes both single-family and multi-family residences</a:t>
            </a:r>
          </a:p>
          <a:p>
            <a:endParaRPr lang="en-US" sz="2800" dirty="0"/>
          </a:p>
          <a:p>
            <a:endParaRPr lang="en-US" sz="2800" dirty="0"/>
          </a:p>
          <a:p>
            <a:endParaRPr lang="en-US" sz="2800" dirty="0"/>
          </a:p>
          <a:p>
            <a:endParaRPr lang="en-US" dirty="0"/>
          </a:p>
        </p:txBody>
      </p:sp>
    </p:spTree>
    <p:extLst>
      <p:ext uri="{BB962C8B-B14F-4D97-AF65-F5344CB8AC3E}">
        <p14:creationId xmlns:p14="http://schemas.microsoft.com/office/powerpoint/2010/main" val="311875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F9E4-4EAE-2D38-039A-C749960F47AD}"/>
              </a:ext>
            </a:extLst>
          </p:cNvPr>
          <p:cNvSpPr>
            <a:spLocks noGrp="1"/>
          </p:cNvSpPr>
          <p:nvPr>
            <p:ph type="title"/>
          </p:nvPr>
        </p:nvSpPr>
        <p:spPr>
          <a:xfrm>
            <a:off x="454151" y="825317"/>
            <a:ext cx="3438580" cy="4651286"/>
          </a:xfrm>
        </p:spPr>
        <p:txBody>
          <a:bodyPr>
            <a:normAutofit/>
          </a:bodyPr>
          <a:lstStyle/>
          <a:p>
            <a:r>
              <a:rPr lang="en-US" dirty="0"/>
              <a:t>ODOT submitted this skewed neighborhood map to TRAC three times</a:t>
            </a:r>
          </a:p>
        </p:txBody>
      </p:sp>
      <p:pic>
        <p:nvPicPr>
          <p:cNvPr id="5" name="Content Placeholder 4">
            <a:extLst>
              <a:ext uri="{FF2B5EF4-FFF2-40B4-BE49-F238E27FC236}">
                <a16:creationId xmlns:a16="http://schemas.microsoft.com/office/drawing/2014/main" id="{91311DAA-A2C0-06E2-8176-D4D3AFCAD323}"/>
              </a:ext>
            </a:extLst>
          </p:cNvPr>
          <p:cNvPicPr>
            <a:picLocks noGrp="1" noChangeAspect="1"/>
          </p:cNvPicPr>
          <p:nvPr>
            <p:ph idx="1"/>
          </p:nvPr>
        </p:nvPicPr>
        <p:blipFill>
          <a:blip r:embed="rId2"/>
          <a:stretch>
            <a:fillRect/>
          </a:stretch>
        </p:blipFill>
        <p:spPr>
          <a:xfrm rot="5400000">
            <a:off x="4381376" y="-1057543"/>
            <a:ext cx="6809260" cy="8811985"/>
          </a:xfrm>
        </p:spPr>
      </p:pic>
    </p:spTree>
    <p:extLst>
      <p:ext uri="{BB962C8B-B14F-4D97-AF65-F5344CB8AC3E}">
        <p14:creationId xmlns:p14="http://schemas.microsoft.com/office/powerpoint/2010/main" val="3816160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B5615-6F86-8E16-2C26-EF9A497F04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8B9C44-64EA-DD33-8572-92DFAA02659D}"/>
              </a:ext>
            </a:extLst>
          </p:cNvPr>
          <p:cNvSpPr>
            <a:spLocks noGrp="1"/>
          </p:cNvSpPr>
          <p:nvPr>
            <p:ph idx="1"/>
          </p:nvPr>
        </p:nvSpPr>
        <p:spPr>
          <a:xfrm>
            <a:off x="836335" y="1905588"/>
            <a:ext cx="10519327" cy="3926213"/>
          </a:xfrm>
        </p:spPr>
        <p:txBody>
          <a:bodyPr>
            <a:normAutofit/>
          </a:bodyPr>
          <a:lstStyle/>
          <a:p>
            <a:r>
              <a:rPr lang="en-US" sz="3200" dirty="0"/>
              <a:t>ODOT used zoning classes-–NOT actual land use—for project area</a:t>
            </a:r>
          </a:p>
          <a:p>
            <a:r>
              <a:rPr lang="en-US" sz="3200" dirty="0"/>
              <a:t>“Spilled” commercial and institutional properties past pre-determined, ½ mile boundaries…</a:t>
            </a:r>
          </a:p>
          <a:p>
            <a:r>
              <a:rPr lang="en-US" sz="3200" dirty="0"/>
              <a:t>While eliminating residential properties which “spilled” </a:t>
            </a:r>
          </a:p>
          <a:p>
            <a:r>
              <a:rPr lang="en-US" sz="3200" dirty="0"/>
              <a:t>Calculated the pie chart based on properties which had “spilled”</a:t>
            </a:r>
          </a:p>
          <a:p>
            <a:endParaRPr lang="en-US" sz="3200" dirty="0"/>
          </a:p>
          <a:p>
            <a:endParaRPr lang="en-US" dirty="0"/>
          </a:p>
        </p:txBody>
      </p:sp>
      <p:sp>
        <p:nvSpPr>
          <p:cNvPr id="2" name="TextBox 1">
            <a:extLst>
              <a:ext uri="{FF2B5EF4-FFF2-40B4-BE49-F238E27FC236}">
                <a16:creationId xmlns:a16="http://schemas.microsoft.com/office/drawing/2014/main" id="{16FB5773-B751-B2F2-6539-29F962B78915}"/>
              </a:ext>
            </a:extLst>
          </p:cNvPr>
          <p:cNvSpPr txBox="1"/>
          <p:nvPr/>
        </p:nvSpPr>
        <p:spPr>
          <a:xfrm>
            <a:off x="836335" y="762002"/>
            <a:ext cx="10519327" cy="707886"/>
          </a:xfrm>
          <a:prstGeom prst="rect">
            <a:avLst/>
          </a:prstGeom>
          <a:noFill/>
        </p:spPr>
        <p:txBody>
          <a:bodyPr wrap="square" rtlCol="0">
            <a:spAutoFit/>
          </a:bodyPr>
          <a:lstStyle/>
          <a:p>
            <a:r>
              <a:rPr lang="en-US" sz="4000" b="1" dirty="0">
                <a:solidFill>
                  <a:srgbClr val="FF0000"/>
                </a:solidFill>
              </a:rPr>
              <a:t>ODOT’S SKEWED NEIGHBORHOOD DATA</a:t>
            </a:r>
          </a:p>
        </p:txBody>
      </p:sp>
    </p:spTree>
    <p:extLst>
      <p:ext uri="{BB962C8B-B14F-4D97-AF65-F5344CB8AC3E}">
        <p14:creationId xmlns:p14="http://schemas.microsoft.com/office/powerpoint/2010/main" val="3563942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51EFE-9F36-4C07-8CF7-F9F172340927}"/>
              </a:ext>
            </a:extLst>
          </p:cNvPr>
          <p:cNvSpPr>
            <a:spLocks noGrp="1"/>
          </p:cNvSpPr>
          <p:nvPr>
            <p:ph idx="1"/>
          </p:nvPr>
        </p:nvSpPr>
        <p:spPr>
          <a:xfrm>
            <a:off x="1001486" y="1204686"/>
            <a:ext cx="9956800" cy="3802743"/>
          </a:xfrm>
        </p:spPr>
        <p:txBody>
          <a:bodyPr>
            <a:normAutofit/>
          </a:bodyPr>
          <a:lstStyle/>
          <a:p>
            <a:r>
              <a:rPr lang="en-US" sz="3200" dirty="0"/>
              <a:t>Auditor’s office assisted us in determining actual land use</a:t>
            </a:r>
          </a:p>
          <a:p>
            <a:r>
              <a:rPr lang="en-US" sz="3200" dirty="0">
                <a:solidFill>
                  <a:srgbClr val="FF0000"/>
                </a:solidFill>
              </a:rPr>
              <a:t>ODOT neglected to calculate as residential over 1,400 households (apartments and townhouses)</a:t>
            </a:r>
          </a:p>
          <a:p>
            <a:r>
              <a:rPr lang="en-US" sz="3200" dirty="0"/>
              <a:t>Despite Nov. 11 quote in </a:t>
            </a:r>
            <a:r>
              <a:rPr lang="en-US" sz="3200" i="1" dirty="0"/>
              <a:t>The Blade </a:t>
            </a:r>
            <a:r>
              <a:rPr lang="en-US" sz="3200" dirty="0"/>
              <a:t>from ODOT rep, not a single misclassified property we cite is mixed-use</a:t>
            </a:r>
          </a:p>
          <a:p>
            <a:r>
              <a:rPr lang="en-US" sz="3200" dirty="0"/>
              <a:t>All properties we included are strictly residential in use</a:t>
            </a:r>
          </a:p>
          <a:p>
            <a:endParaRPr lang="en-US" sz="3200" dirty="0"/>
          </a:p>
          <a:p>
            <a:endParaRPr lang="en-US" dirty="0"/>
          </a:p>
        </p:txBody>
      </p:sp>
    </p:spTree>
    <p:extLst>
      <p:ext uri="{BB962C8B-B14F-4D97-AF65-F5344CB8AC3E}">
        <p14:creationId xmlns:p14="http://schemas.microsoft.com/office/powerpoint/2010/main" val="877831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886F-76CE-112A-37D4-E3387B1C19CE}"/>
              </a:ext>
            </a:extLst>
          </p:cNvPr>
          <p:cNvSpPr>
            <a:spLocks noGrp="1"/>
          </p:cNvSpPr>
          <p:nvPr>
            <p:ph type="title"/>
          </p:nvPr>
        </p:nvSpPr>
        <p:spPr>
          <a:xfrm>
            <a:off x="1222828" y="367393"/>
            <a:ext cx="10515600" cy="1325563"/>
          </a:xfrm>
        </p:spPr>
        <p:txBody>
          <a:bodyPr/>
          <a:lstStyle/>
          <a:p>
            <a:r>
              <a:rPr lang="en-US" dirty="0"/>
              <a:t>Partial list of strictly residential, multi-family properties in ODOT-defined project area</a:t>
            </a:r>
          </a:p>
        </p:txBody>
      </p:sp>
      <p:sp>
        <p:nvSpPr>
          <p:cNvPr id="3" name="Content Placeholder 2">
            <a:extLst>
              <a:ext uri="{FF2B5EF4-FFF2-40B4-BE49-F238E27FC236}">
                <a16:creationId xmlns:a16="http://schemas.microsoft.com/office/drawing/2014/main" id="{BD870FC5-6484-9778-4A6A-705F9027E516}"/>
              </a:ext>
            </a:extLst>
          </p:cNvPr>
          <p:cNvSpPr>
            <a:spLocks noGrp="1"/>
          </p:cNvSpPr>
          <p:nvPr>
            <p:ph idx="1"/>
          </p:nvPr>
        </p:nvSpPr>
        <p:spPr>
          <a:xfrm>
            <a:off x="1222828" y="1825625"/>
            <a:ext cx="10515600" cy="4667250"/>
          </a:xfrm>
        </p:spPr>
        <p:txBody>
          <a:bodyPr>
            <a:normAutofit fontScale="85000" lnSpcReduction="20000"/>
          </a:bodyPr>
          <a:lstStyle/>
          <a:p>
            <a:pPr>
              <a:spcBef>
                <a:spcPts val="0"/>
              </a:spcBef>
              <a:spcAft>
                <a:spcPts val="1200"/>
              </a:spcAft>
            </a:pPr>
            <a:r>
              <a:rPr lang="en-US" sz="2800" b="1" dirty="0">
                <a:latin typeface="Calibri" panose="020F0502020204030204" pitchFamily="34" charset="0"/>
              </a:rPr>
              <a:t>West Park Place </a:t>
            </a:r>
            <a:r>
              <a:rPr lang="en-US" sz="2800" dirty="0">
                <a:latin typeface="Calibri" panose="020F0502020204030204" pitchFamily="34" charset="0"/>
              </a:rPr>
              <a:t>on Executive Parkway </a:t>
            </a:r>
            <a:r>
              <a:rPr lang="en-US" sz="2800" dirty="0">
                <a:solidFill>
                  <a:schemeClr val="accent4">
                    <a:lumMod val="75000"/>
                  </a:schemeClr>
                </a:solidFill>
                <a:latin typeface="Calibri" panose="020F0502020204030204" pitchFamily="34" charset="0"/>
              </a:rPr>
              <a:t>(205)</a:t>
            </a:r>
          </a:p>
          <a:p>
            <a:pPr>
              <a:spcBef>
                <a:spcPts val="0"/>
              </a:spcBef>
              <a:spcAft>
                <a:spcPts val="1200"/>
              </a:spcAft>
            </a:pPr>
            <a:r>
              <a:rPr lang="en-US" sz="2800" b="1" dirty="0">
                <a:latin typeface="Calibri" panose="020F0502020204030204" pitchFamily="34" charset="0"/>
              </a:rPr>
              <a:t>Secor Senior Lofts </a:t>
            </a:r>
            <a:r>
              <a:rPr lang="en-US" sz="2800" dirty="0">
                <a:latin typeface="Calibri" panose="020F0502020204030204" pitchFamily="34" charset="0"/>
              </a:rPr>
              <a:t>at corner of Secor and Monroe </a:t>
            </a:r>
            <a:r>
              <a:rPr lang="en-US" sz="2800" dirty="0">
                <a:solidFill>
                  <a:schemeClr val="accent4">
                    <a:lumMod val="75000"/>
                  </a:schemeClr>
                </a:solidFill>
                <a:latin typeface="Calibri" panose="020F0502020204030204" pitchFamily="34" charset="0"/>
              </a:rPr>
              <a:t>(108)</a:t>
            </a:r>
          </a:p>
          <a:p>
            <a:pPr>
              <a:spcBef>
                <a:spcPts val="0"/>
              </a:spcBef>
              <a:spcAft>
                <a:spcPts val="1200"/>
              </a:spcAft>
            </a:pPr>
            <a:r>
              <a:rPr lang="en-US" sz="2800" b="1" dirty="0">
                <a:latin typeface="Calibri" panose="020F0502020204030204" pitchFamily="34" charset="0"/>
              </a:rPr>
              <a:t>Georgetown Village </a:t>
            </a:r>
            <a:r>
              <a:rPr lang="en-US" sz="2800" dirty="0">
                <a:latin typeface="Calibri" panose="020F0502020204030204" pitchFamily="34" charset="0"/>
              </a:rPr>
              <a:t>on Middlesex Drive </a:t>
            </a:r>
            <a:r>
              <a:rPr lang="en-US" sz="2800" dirty="0">
                <a:solidFill>
                  <a:schemeClr val="accent4">
                    <a:lumMod val="75000"/>
                  </a:schemeClr>
                </a:solidFill>
                <a:latin typeface="Calibri" panose="020F0502020204030204" pitchFamily="34" charset="0"/>
              </a:rPr>
              <a:t>(305)</a:t>
            </a:r>
          </a:p>
          <a:p>
            <a:pPr>
              <a:spcBef>
                <a:spcPts val="0"/>
              </a:spcBef>
              <a:spcAft>
                <a:spcPts val="1200"/>
              </a:spcAft>
            </a:pPr>
            <a:r>
              <a:rPr lang="en-US" sz="2800" b="1" dirty="0">
                <a:latin typeface="Calibri" panose="020F0502020204030204" pitchFamily="34" charset="0"/>
              </a:rPr>
              <a:t>Jamestown Townhouses </a:t>
            </a:r>
            <a:r>
              <a:rPr lang="en-US" sz="2800" dirty="0">
                <a:latin typeface="Calibri" panose="020F0502020204030204" pitchFamily="34" charset="0"/>
              </a:rPr>
              <a:t>on Marvin near Wendover Avenues </a:t>
            </a:r>
            <a:r>
              <a:rPr lang="en-US" sz="2800" dirty="0">
                <a:solidFill>
                  <a:schemeClr val="accent4">
                    <a:lumMod val="75000"/>
                  </a:schemeClr>
                </a:solidFill>
                <a:latin typeface="Calibri" panose="020F0502020204030204" pitchFamily="34" charset="0"/>
              </a:rPr>
              <a:t>(204)</a:t>
            </a:r>
          </a:p>
          <a:p>
            <a:pPr>
              <a:spcBef>
                <a:spcPts val="0"/>
              </a:spcBef>
              <a:spcAft>
                <a:spcPts val="1200"/>
              </a:spcAft>
            </a:pPr>
            <a:r>
              <a:rPr lang="en-US" sz="2800" b="1" dirty="0">
                <a:latin typeface="Calibri" panose="020F0502020204030204" pitchFamily="34" charset="0"/>
              </a:rPr>
              <a:t>Garden Arms Apartments </a:t>
            </a:r>
            <a:r>
              <a:rPr lang="en-US" sz="2800" dirty="0">
                <a:latin typeface="Calibri" panose="020F0502020204030204" pitchFamily="34" charset="0"/>
              </a:rPr>
              <a:t>on Secor Road </a:t>
            </a:r>
            <a:r>
              <a:rPr lang="en-US" sz="2800" dirty="0">
                <a:solidFill>
                  <a:schemeClr val="accent4">
                    <a:lumMod val="75000"/>
                  </a:schemeClr>
                </a:solidFill>
                <a:latin typeface="Calibri" panose="020F0502020204030204" pitchFamily="34" charset="0"/>
              </a:rPr>
              <a:t>(132)</a:t>
            </a:r>
          </a:p>
          <a:p>
            <a:pPr>
              <a:spcBef>
                <a:spcPts val="0"/>
              </a:spcBef>
              <a:spcAft>
                <a:spcPts val="1200"/>
              </a:spcAft>
            </a:pPr>
            <a:r>
              <a:rPr lang="en-US" sz="2800" b="1" dirty="0">
                <a:latin typeface="Calibri" panose="020F0502020204030204" pitchFamily="34" charset="0"/>
              </a:rPr>
              <a:t>Oak Leaf Village</a:t>
            </a:r>
            <a:r>
              <a:rPr lang="en-US" sz="2800" dirty="0">
                <a:latin typeface="Calibri" panose="020F0502020204030204" pitchFamily="34" charset="0"/>
              </a:rPr>
              <a:t> on Holland-Sylvania Road</a:t>
            </a:r>
            <a:r>
              <a:rPr lang="en-US" sz="2800" b="1" dirty="0">
                <a:latin typeface="Calibri" panose="020F0502020204030204" pitchFamily="34" charset="0"/>
              </a:rPr>
              <a:t> </a:t>
            </a:r>
            <a:r>
              <a:rPr lang="en-US" sz="2800" dirty="0">
                <a:solidFill>
                  <a:schemeClr val="accent4">
                    <a:lumMod val="75000"/>
                  </a:schemeClr>
                </a:solidFill>
                <a:latin typeface="Calibri" panose="020F0502020204030204" pitchFamily="34" charset="0"/>
              </a:rPr>
              <a:t>(145)</a:t>
            </a:r>
          </a:p>
          <a:p>
            <a:pPr>
              <a:spcBef>
                <a:spcPts val="0"/>
              </a:spcBef>
              <a:spcAft>
                <a:spcPts val="1200"/>
              </a:spcAft>
            </a:pPr>
            <a:r>
              <a:rPr lang="en-US" sz="2800" b="1" dirty="0">
                <a:latin typeface="Calibri" panose="020F0502020204030204" pitchFamily="34" charset="0"/>
              </a:rPr>
              <a:t>Tamarack Creek Apartments </a:t>
            </a:r>
            <a:r>
              <a:rPr lang="en-US" sz="2800" dirty="0">
                <a:latin typeface="Calibri" panose="020F0502020204030204" pitchFamily="34" charset="0"/>
              </a:rPr>
              <a:t>on Secor Road </a:t>
            </a:r>
            <a:r>
              <a:rPr lang="en-US" sz="2800" dirty="0">
                <a:solidFill>
                  <a:schemeClr val="accent4">
                    <a:lumMod val="75000"/>
                  </a:schemeClr>
                </a:solidFill>
                <a:latin typeface="Calibri" panose="020F0502020204030204" pitchFamily="34" charset="0"/>
              </a:rPr>
              <a:t>(160)</a:t>
            </a:r>
          </a:p>
          <a:p>
            <a:pPr>
              <a:spcBef>
                <a:spcPts val="0"/>
              </a:spcBef>
              <a:spcAft>
                <a:spcPts val="1200"/>
              </a:spcAft>
            </a:pPr>
            <a:r>
              <a:rPr lang="en-US" sz="2800" b="1" dirty="0">
                <a:latin typeface="Calibri" panose="020F0502020204030204" pitchFamily="34" charset="0"/>
              </a:rPr>
              <a:t>Apartments in the mul</a:t>
            </a:r>
            <a:r>
              <a:rPr lang="en-US" b="1" dirty="0">
                <a:latin typeface="Calibri" panose="020F0502020204030204" pitchFamily="34" charset="0"/>
              </a:rPr>
              <a:t>ti</a:t>
            </a:r>
            <a:r>
              <a:rPr lang="en-US" sz="2800" b="1" dirty="0">
                <a:latin typeface="Calibri" panose="020F0502020204030204" pitchFamily="34" charset="0"/>
              </a:rPr>
              <a:t>-family residences </a:t>
            </a:r>
            <a:r>
              <a:rPr lang="en-US" sz="2800" dirty="0">
                <a:latin typeface="Calibri" panose="020F0502020204030204" pitchFamily="34" charset="0"/>
              </a:rPr>
              <a:t>just south of the </a:t>
            </a:r>
            <a:r>
              <a:rPr lang="en-US" sz="2800" dirty="0">
                <a:effectLst/>
                <a:latin typeface="Calibri" panose="020F0502020204030204" pitchFamily="34" charset="0"/>
              </a:rPr>
              <a:t>expressway between Garrison and Woodmont Roads </a:t>
            </a:r>
            <a:r>
              <a:rPr lang="en-US" sz="2800" dirty="0">
                <a:solidFill>
                  <a:schemeClr val="accent4">
                    <a:lumMod val="75000"/>
                  </a:schemeClr>
                </a:solidFill>
                <a:effectLst/>
                <a:latin typeface="Calibri" panose="020F0502020204030204" pitchFamily="34" charset="0"/>
              </a:rPr>
              <a:t>(134) </a:t>
            </a:r>
          </a:p>
          <a:p>
            <a:pPr>
              <a:spcBef>
                <a:spcPts val="0"/>
              </a:spcBef>
              <a:spcAft>
                <a:spcPts val="600"/>
              </a:spcAft>
            </a:pPr>
            <a:endParaRPr lang="en-US" sz="2800" dirty="0">
              <a:effectLst/>
              <a:latin typeface="Calibri" panose="020F0502020204030204" pitchFamily="34" charset="0"/>
            </a:endParaRPr>
          </a:p>
          <a:p>
            <a:pPr marL="0" indent="0">
              <a:spcBef>
                <a:spcPts val="0"/>
              </a:spcBef>
              <a:spcAft>
                <a:spcPts val="600"/>
              </a:spcAft>
              <a:buNone/>
            </a:pPr>
            <a:r>
              <a:rPr lang="en-US" sz="3000" b="1" dirty="0">
                <a:solidFill>
                  <a:srgbClr val="FF0000"/>
                </a:solidFill>
                <a:latin typeface="Calibri" panose="020F0502020204030204" pitchFamily="34" charset="0"/>
              </a:rPr>
              <a:t>PARTIAL TOTAL OF ALL MULTI-FAMILY RESIDESDENTIAL HOUSEHOLDS IN ODOT DEFINE PROJECT AREA:    </a:t>
            </a:r>
            <a:r>
              <a:rPr lang="en-US" sz="3000" b="1" dirty="0">
                <a:solidFill>
                  <a:schemeClr val="accent4">
                    <a:lumMod val="75000"/>
                  </a:schemeClr>
                </a:solidFill>
                <a:latin typeface="Calibri" panose="020F0502020204030204" pitchFamily="34" charset="0"/>
              </a:rPr>
              <a:t>1,393</a:t>
            </a:r>
            <a:endParaRPr lang="en-US" sz="3000" b="1" dirty="0">
              <a:solidFill>
                <a:schemeClr val="accent4">
                  <a:lumMod val="75000"/>
                </a:schemeClr>
              </a:solidFill>
            </a:endParaRPr>
          </a:p>
          <a:p>
            <a:endParaRPr lang="en-US" dirty="0"/>
          </a:p>
        </p:txBody>
      </p:sp>
    </p:spTree>
    <p:extLst>
      <p:ext uri="{BB962C8B-B14F-4D97-AF65-F5344CB8AC3E}">
        <p14:creationId xmlns:p14="http://schemas.microsoft.com/office/powerpoint/2010/main" val="2161037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608C9E4E-BDB7-4F56-51F4-ABDD107FC026}"/>
              </a:ext>
            </a:extLst>
          </p:cNvPr>
          <p:cNvPicPr>
            <a:picLocks noGrp="1" noChangeAspect="1"/>
          </p:cNvPicPr>
          <p:nvPr>
            <p:ph idx="1"/>
          </p:nvPr>
        </p:nvPicPr>
        <p:blipFill>
          <a:blip r:embed="rId2"/>
          <a:stretch>
            <a:fillRect/>
          </a:stretch>
        </p:blipFill>
        <p:spPr>
          <a:xfrm rot="5400000">
            <a:off x="2723812" y="-2313453"/>
            <a:ext cx="6878961" cy="11215584"/>
          </a:xfrm>
        </p:spPr>
      </p:pic>
    </p:spTree>
    <p:extLst>
      <p:ext uri="{BB962C8B-B14F-4D97-AF65-F5344CB8AC3E}">
        <p14:creationId xmlns:p14="http://schemas.microsoft.com/office/powerpoint/2010/main" val="1088658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E4634-C2D9-2E23-A906-61A0E2D769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6F6B21-CD3D-601D-42DB-BFCDEBD765E1}"/>
              </a:ext>
            </a:extLst>
          </p:cNvPr>
          <p:cNvSpPr>
            <a:spLocks noGrp="1"/>
          </p:cNvSpPr>
          <p:nvPr>
            <p:ph idx="1"/>
          </p:nvPr>
        </p:nvSpPr>
        <p:spPr>
          <a:xfrm>
            <a:off x="180109" y="0"/>
            <a:ext cx="11653982" cy="6858000"/>
          </a:xfrm>
        </p:spPr>
        <p:txBody>
          <a:bodyPr>
            <a:normAutofit/>
          </a:bodyPr>
          <a:lstStyle/>
          <a:p>
            <a:endParaRPr lang="en-US" sz="3200" dirty="0"/>
          </a:p>
          <a:p>
            <a:endParaRPr lang="en-US" dirty="0"/>
          </a:p>
        </p:txBody>
      </p:sp>
      <p:pic>
        <p:nvPicPr>
          <p:cNvPr id="7" name="Picture 6" descr="A map of a neighborhood&#10;&#10;Description automatically generated">
            <a:extLst>
              <a:ext uri="{FF2B5EF4-FFF2-40B4-BE49-F238E27FC236}">
                <a16:creationId xmlns:a16="http://schemas.microsoft.com/office/drawing/2014/main" id="{F82B70E9-EBBB-5CB7-03C7-2A85143F698C}"/>
              </a:ext>
            </a:extLst>
          </p:cNvPr>
          <p:cNvPicPr>
            <a:picLocks noChangeAspect="1"/>
          </p:cNvPicPr>
          <p:nvPr/>
        </p:nvPicPr>
        <p:blipFill>
          <a:blip r:embed="rId3"/>
          <a:stretch>
            <a:fillRect/>
          </a:stretch>
        </p:blipFill>
        <p:spPr>
          <a:xfrm>
            <a:off x="357909" y="612239"/>
            <a:ext cx="5255166" cy="4896775"/>
          </a:xfrm>
          <a:prstGeom prst="rect">
            <a:avLst/>
          </a:prstGeom>
        </p:spPr>
      </p:pic>
      <p:pic>
        <p:nvPicPr>
          <p:cNvPr id="11" name="Picture 10" descr="A map of a neighborhood&#10;&#10;Description automatically generated">
            <a:extLst>
              <a:ext uri="{FF2B5EF4-FFF2-40B4-BE49-F238E27FC236}">
                <a16:creationId xmlns:a16="http://schemas.microsoft.com/office/drawing/2014/main" id="{DC491EA7-DED4-3EC2-EADD-5AD613A8E39E}"/>
              </a:ext>
            </a:extLst>
          </p:cNvPr>
          <p:cNvPicPr>
            <a:picLocks noChangeAspect="1"/>
          </p:cNvPicPr>
          <p:nvPr/>
        </p:nvPicPr>
        <p:blipFill>
          <a:blip r:embed="rId4"/>
          <a:stretch>
            <a:fillRect/>
          </a:stretch>
        </p:blipFill>
        <p:spPr>
          <a:xfrm>
            <a:off x="5562275" y="1113880"/>
            <a:ext cx="6258469" cy="4644517"/>
          </a:xfrm>
          <a:prstGeom prst="rect">
            <a:avLst/>
          </a:prstGeom>
        </p:spPr>
      </p:pic>
    </p:spTree>
    <p:extLst>
      <p:ext uri="{BB962C8B-B14F-4D97-AF65-F5344CB8AC3E}">
        <p14:creationId xmlns:p14="http://schemas.microsoft.com/office/powerpoint/2010/main" val="3452001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8FABE-A551-624F-C3B3-7B1E766CC3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43EB8-F34B-4A9B-43AA-9EF868161E90}"/>
              </a:ext>
            </a:extLst>
          </p:cNvPr>
          <p:cNvSpPr>
            <a:spLocks noGrp="1"/>
          </p:cNvSpPr>
          <p:nvPr>
            <p:ph idx="1"/>
          </p:nvPr>
        </p:nvSpPr>
        <p:spPr>
          <a:xfrm>
            <a:off x="-177800" y="0"/>
            <a:ext cx="12293599" cy="6608617"/>
          </a:xfrm>
        </p:spPr>
        <p:txBody>
          <a:bodyPr>
            <a:normAutofit/>
          </a:bodyPr>
          <a:lstStyle/>
          <a:p>
            <a:endParaRPr lang="en-US" sz="3200"/>
          </a:p>
          <a:p>
            <a:endParaRPr lang="en-US" dirty="0"/>
          </a:p>
        </p:txBody>
      </p:sp>
      <p:pic>
        <p:nvPicPr>
          <p:cNvPr id="7" name="Picture 6" descr="A map of a neighborhood&#10;&#10;Description automatically generated">
            <a:extLst>
              <a:ext uri="{FF2B5EF4-FFF2-40B4-BE49-F238E27FC236}">
                <a16:creationId xmlns:a16="http://schemas.microsoft.com/office/drawing/2014/main" id="{5AA21698-A873-4F84-4CCE-6FAAA6FC3F4B}"/>
              </a:ext>
            </a:extLst>
          </p:cNvPr>
          <p:cNvPicPr>
            <a:picLocks noChangeAspect="1"/>
          </p:cNvPicPr>
          <p:nvPr/>
        </p:nvPicPr>
        <p:blipFill>
          <a:blip r:embed="rId3"/>
          <a:stretch>
            <a:fillRect/>
          </a:stretch>
        </p:blipFill>
        <p:spPr>
          <a:xfrm>
            <a:off x="332509" y="467093"/>
            <a:ext cx="5255166" cy="4896775"/>
          </a:xfrm>
          <a:prstGeom prst="rect">
            <a:avLst/>
          </a:prstGeom>
        </p:spPr>
      </p:pic>
      <p:pic>
        <p:nvPicPr>
          <p:cNvPr id="6" name="Picture 5">
            <a:extLst>
              <a:ext uri="{FF2B5EF4-FFF2-40B4-BE49-F238E27FC236}">
                <a16:creationId xmlns:a16="http://schemas.microsoft.com/office/drawing/2014/main" id="{18C05A70-7737-4E14-3860-F964B70D4E9D}"/>
              </a:ext>
            </a:extLst>
          </p:cNvPr>
          <p:cNvPicPr>
            <a:picLocks noChangeAspect="1"/>
          </p:cNvPicPr>
          <p:nvPr/>
        </p:nvPicPr>
        <p:blipFill>
          <a:blip r:embed="rId4"/>
          <a:stretch>
            <a:fillRect/>
          </a:stretch>
        </p:blipFill>
        <p:spPr>
          <a:xfrm>
            <a:off x="5712914" y="1099626"/>
            <a:ext cx="6277645" cy="4658748"/>
          </a:xfrm>
          <a:prstGeom prst="rect">
            <a:avLst/>
          </a:prstGeom>
        </p:spPr>
      </p:pic>
    </p:spTree>
    <p:extLst>
      <p:ext uri="{BB962C8B-B14F-4D97-AF65-F5344CB8AC3E}">
        <p14:creationId xmlns:p14="http://schemas.microsoft.com/office/powerpoint/2010/main" val="2924112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D43B4-ADE5-3368-8EBE-D56846C77068}"/>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6C4AD4-5E7D-A0AB-60D1-5D4934070D14}"/>
              </a:ext>
            </a:extLst>
          </p:cNvPr>
          <p:cNvPicPr>
            <a:picLocks noGrp="1" noChangeAspect="1"/>
          </p:cNvPicPr>
          <p:nvPr>
            <p:ph idx="1"/>
          </p:nvPr>
        </p:nvPicPr>
        <p:blipFill>
          <a:blip r:embed="rId2"/>
          <a:stretch>
            <a:fillRect/>
          </a:stretch>
        </p:blipFill>
        <p:spPr>
          <a:xfrm rot="5400000">
            <a:off x="2235483" y="-1909300"/>
            <a:ext cx="8186555" cy="10594367"/>
          </a:xfrm>
        </p:spPr>
      </p:pic>
      <p:sp>
        <p:nvSpPr>
          <p:cNvPr id="2" name="Oval 1">
            <a:extLst>
              <a:ext uri="{FF2B5EF4-FFF2-40B4-BE49-F238E27FC236}">
                <a16:creationId xmlns:a16="http://schemas.microsoft.com/office/drawing/2014/main" id="{E81F26FD-15B3-B439-613C-3718225491A7}"/>
              </a:ext>
            </a:extLst>
          </p:cNvPr>
          <p:cNvSpPr/>
          <p:nvPr/>
        </p:nvSpPr>
        <p:spPr>
          <a:xfrm>
            <a:off x="5147406" y="4951141"/>
            <a:ext cx="3818174" cy="146119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788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CB4632-1C96-7803-7054-BE913BD30B8B}"/>
              </a:ext>
            </a:extLst>
          </p:cNvPr>
          <p:cNvSpPr>
            <a:spLocks noGrp="1"/>
          </p:cNvSpPr>
          <p:nvPr>
            <p:ph idx="1"/>
          </p:nvPr>
        </p:nvSpPr>
        <p:spPr>
          <a:xfrm>
            <a:off x="827314" y="1071119"/>
            <a:ext cx="10595429" cy="4966824"/>
          </a:xfrm>
        </p:spPr>
        <p:txBody>
          <a:bodyPr>
            <a:normAutofit/>
          </a:bodyPr>
          <a:lstStyle/>
          <a:p>
            <a:r>
              <a:rPr lang="en-US" sz="4000" dirty="0"/>
              <a:t>ALL RESIDENTS—whether single family, multi-family or in mixed-use housing-–are still RESIDENTS and must be considered</a:t>
            </a:r>
          </a:p>
          <a:p>
            <a:r>
              <a:rPr lang="en-US" sz="4000" dirty="0"/>
              <a:t>ODOT never seriously or sincerely considered ANY residents</a:t>
            </a:r>
          </a:p>
          <a:p>
            <a:r>
              <a:rPr lang="en-US" sz="4000" dirty="0">
                <a:solidFill>
                  <a:srgbClr val="FF0000"/>
                </a:solidFill>
              </a:rPr>
              <a:t>With 6,700 residential households total in the project area, at 2.3 persons each, there are over 15,000 residents alone</a:t>
            </a:r>
          </a:p>
          <a:p>
            <a:endParaRPr lang="en-US" sz="4000" dirty="0"/>
          </a:p>
        </p:txBody>
      </p:sp>
    </p:spTree>
    <p:extLst>
      <p:ext uri="{BB962C8B-B14F-4D97-AF65-F5344CB8AC3E}">
        <p14:creationId xmlns:p14="http://schemas.microsoft.com/office/powerpoint/2010/main" val="2820504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E270A-4A0E-B2E8-2AB6-D9BBA371DF3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F6081-36BC-1D13-B58D-6BFD03C6E530}"/>
              </a:ext>
            </a:extLst>
          </p:cNvPr>
          <p:cNvSpPr>
            <a:spLocks noGrp="1"/>
          </p:cNvSpPr>
          <p:nvPr>
            <p:ph idx="1"/>
          </p:nvPr>
        </p:nvSpPr>
        <p:spPr>
          <a:xfrm>
            <a:off x="1090884" y="621259"/>
            <a:ext cx="10413639" cy="3358076"/>
          </a:xfrm>
        </p:spPr>
        <p:txBody>
          <a:bodyPr>
            <a:normAutofit lnSpcReduction="10000"/>
          </a:bodyPr>
          <a:lstStyle/>
          <a:p>
            <a:pPr marL="285750" indent="-285750">
              <a:spcAft>
                <a:spcPts val="600"/>
              </a:spcAft>
              <a:buFont typeface="Arial" panose="020B0604020202020204" pitchFamily="34" charset="0"/>
              <a:buChar char="•"/>
            </a:pPr>
            <a:r>
              <a:rPr lang="en-US" sz="3200" dirty="0"/>
              <a:t>There are REAL PEOPLE beyond residents in the project area every day at:</a:t>
            </a:r>
          </a:p>
          <a:p>
            <a:pPr marL="742950" lvl="1" indent="-285750">
              <a:spcAft>
                <a:spcPts val="600"/>
              </a:spcAft>
            </a:pPr>
            <a:r>
              <a:rPr lang="en-US" sz="3200" dirty="0"/>
              <a:t>Schools</a:t>
            </a:r>
          </a:p>
          <a:p>
            <a:pPr marL="742950" lvl="1" indent="-285750">
              <a:spcAft>
                <a:spcPts val="600"/>
              </a:spcAft>
            </a:pPr>
            <a:r>
              <a:rPr lang="en-US" sz="3200" dirty="0"/>
              <a:t>Nursing homes/assisted living facilities and hospitals</a:t>
            </a:r>
          </a:p>
          <a:p>
            <a:pPr marL="742950" lvl="1" indent="-285750">
              <a:spcAft>
                <a:spcPts val="600"/>
              </a:spcAft>
            </a:pPr>
            <a:r>
              <a:rPr lang="en-US" sz="3200" dirty="0"/>
              <a:t>Childcare centers</a:t>
            </a:r>
          </a:p>
          <a:p>
            <a:pPr marL="742950" lvl="1" indent="-285750">
              <a:spcAft>
                <a:spcPts val="600"/>
              </a:spcAft>
            </a:pPr>
            <a:r>
              <a:rPr lang="en-US" sz="3200" dirty="0"/>
              <a:t>Office and retail establishments</a:t>
            </a:r>
          </a:p>
          <a:p>
            <a:pPr marL="742950" lvl="1" indent="-285750">
              <a:spcAft>
                <a:spcPts val="600"/>
              </a:spcAft>
            </a:pPr>
            <a:endParaRPr lang="en-US" dirty="0"/>
          </a:p>
        </p:txBody>
      </p:sp>
      <p:sp>
        <p:nvSpPr>
          <p:cNvPr id="4" name="TextBox 3">
            <a:extLst>
              <a:ext uri="{FF2B5EF4-FFF2-40B4-BE49-F238E27FC236}">
                <a16:creationId xmlns:a16="http://schemas.microsoft.com/office/drawing/2014/main" id="{0AA15830-2D1C-C0A6-6575-00B52989F2EC}"/>
              </a:ext>
            </a:extLst>
          </p:cNvPr>
          <p:cNvSpPr txBox="1"/>
          <p:nvPr/>
        </p:nvSpPr>
        <p:spPr>
          <a:xfrm>
            <a:off x="1090883" y="3705513"/>
            <a:ext cx="10413640" cy="2569934"/>
          </a:xfrm>
          <a:prstGeom prst="rect">
            <a:avLst/>
          </a:prstGeom>
          <a:noFill/>
        </p:spPr>
        <p:txBody>
          <a:bodyPr wrap="square" rtlCol="0">
            <a:spAutoFit/>
          </a:bodyPr>
          <a:lstStyle/>
          <a:p>
            <a:pPr>
              <a:spcAft>
                <a:spcPts val="600"/>
              </a:spcAft>
            </a:pPr>
            <a:r>
              <a:rPr lang="en-US" sz="3200" b="1" dirty="0">
                <a:solidFill>
                  <a:srgbClr val="FF0000"/>
                </a:solidFill>
              </a:rPr>
              <a:t>BOTTOM LINE </a:t>
            </a:r>
          </a:p>
          <a:p>
            <a:pPr marL="457200" indent="-457200">
              <a:spcAft>
                <a:spcPts val="600"/>
              </a:spcAft>
              <a:buFont typeface="Arial" panose="020B0604020202020204" pitchFamily="34" charset="0"/>
              <a:buChar char="•"/>
            </a:pPr>
            <a:r>
              <a:rPr lang="en-US" sz="3200" dirty="0">
                <a:solidFill>
                  <a:srgbClr val="FF0000"/>
                </a:solidFill>
              </a:rPr>
              <a:t>People are NOT considered by ODOT for harms</a:t>
            </a:r>
          </a:p>
          <a:p>
            <a:pPr marL="457200" indent="-457200">
              <a:spcAft>
                <a:spcPts val="600"/>
              </a:spcAft>
              <a:buFont typeface="Arial" panose="020B0604020202020204" pitchFamily="34" charset="0"/>
              <a:buChar char="•"/>
            </a:pPr>
            <a:r>
              <a:rPr lang="en-US" sz="3200" dirty="0">
                <a:solidFill>
                  <a:srgbClr val="FF0000"/>
                </a:solidFill>
              </a:rPr>
              <a:t>Only consideration is for vehicle-oriented, single-person commuters and long-haul truckers</a:t>
            </a:r>
          </a:p>
          <a:p>
            <a:endParaRPr lang="en-US" dirty="0"/>
          </a:p>
        </p:txBody>
      </p:sp>
    </p:spTree>
    <p:extLst>
      <p:ext uri="{BB962C8B-B14F-4D97-AF65-F5344CB8AC3E}">
        <p14:creationId xmlns:p14="http://schemas.microsoft.com/office/powerpoint/2010/main" val="28029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B799-AE8D-42F6-9F7B-B44D4C28B663}"/>
              </a:ext>
            </a:extLst>
          </p:cNvPr>
          <p:cNvSpPr>
            <a:spLocks noGrp="1"/>
          </p:cNvSpPr>
          <p:nvPr>
            <p:ph type="title"/>
          </p:nvPr>
        </p:nvSpPr>
        <p:spPr>
          <a:xfrm>
            <a:off x="518984" y="365126"/>
            <a:ext cx="10515600" cy="1325563"/>
          </a:xfrm>
        </p:spPr>
        <p:txBody>
          <a:bodyPr/>
          <a:lstStyle/>
          <a:p>
            <a:r>
              <a:rPr lang="en-US" b="1" dirty="0"/>
              <a:t>Collective investment of residents</a:t>
            </a:r>
          </a:p>
        </p:txBody>
      </p:sp>
      <p:sp>
        <p:nvSpPr>
          <p:cNvPr id="3" name="Content Placeholder 2">
            <a:extLst>
              <a:ext uri="{FF2B5EF4-FFF2-40B4-BE49-F238E27FC236}">
                <a16:creationId xmlns:a16="http://schemas.microsoft.com/office/drawing/2014/main" id="{771F874C-55E6-00ED-2156-B5CB0F0B273C}"/>
              </a:ext>
            </a:extLst>
          </p:cNvPr>
          <p:cNvSpPr>
            <a:spLocks noGrp="1"/>
          </p:cNvSpPr>
          <p:nvPr>
            <p:ph idx="1"/>
          </p:nvPr>
        </p:nvSpPr>
        <p:spPr>
          <a:xfrm>
            <a:off x="518984" y="1458097"/>
            <a:ext cx="11442357" cy="5034777"/>
          </a:xfrm>
        </p:spPr>
        <p:txBody>
          <a:bodyPr>
            <a:normAutofit/>
          </a:bodyPr>
          <a:lstStyle/>
          <a:p>
            <a:r>
              <a:rPr lang="en-US" dirty="0"/>
              <a:t>Auditor’s Office instrumental arriving at a true picture of the neighborhoods</a:t>
            </a:r>
          </a:p>
          <a:p>
            <a:r>
              <a:rPr lang="en-US" dirty="0"/>
              <a:t>Recent re-evaluation of property values for this moment in time</a:t>
            </a:r>
          </a:p>
          <a:p>
            <a:r>
              <a:rPr lang="en-US" dirty="0"/>
              <a:t>Investment by those who live in ODOT’s  5 sq. mi. project area:</a:t>
            </a:r>
          </a:p>
          <a:p>
            <a:r>
              <a:rPr lang="en-US" b="1" dirty="0">
                <a:solidFill>
                  <a:schemeClr val="accent4">
                    <a:lumMod val="75000"/>
                  </a:schemeClr>
                </a:solidFill>
              </a:rPr>
              <a:t>Single-family residential properties – 4,078</a:t>
            </a:r>
          </a:p>
          <a:p>
            <a:r>
              <a:rPr lang="en-US" b="1" dirty="0">
                <a:solidFill>
                  <a:schemeClr val="accent4">
                    <a:lumMod val="75000"/>
                  </a:schemeClr>
                </a:solidFill>
              </a:rPr>
              <a:t>Multi-family properties– 116 </a:t>
            </a:r>
            <a:r>
              <a:rPr lang="en-US" dirty="0"/>
              <a:t>(none are mixed use, but are apartment buildings (both small and large) and complexes with townhomes</a:t>
            </a:r>
          </a:p>
          <a:p>
            <a:r>
              <a:rPr lang="en-US" b="1" dirty="0">
                <a:solidFill>
                  <a:schemeClr val="accent4">
                    <a:lumMod val="75000"/>
                  </a:schemeClr>
                </a:solidFill>
              </a:rPr>
              <a:t>Exempted properties converted from single-family residential: 14</a:t>
            </a:r>
          </a:p>
          <a:p>
            <a:r>
              <a:rPr lang="en-US" b="1" dirty="0">
                <a:solidFill>
                  <a:srgbClr val="FF0000"/>
                </a:solidFill>
              </a:rPr>
              <a:t>COLLECTIVE APPRAISED VALUATION CURRENTLY: $870,517,600</a:t>
            </a:r>
          </a:p>
          <a:p>
            <a:r>
              <a:rPr lang="en-US" b="1" dirty="0">
                <a:solidFill>
                  <a:srgbClr val="FF0000"/>
                </a:solidFill>
              </a:rPr>
              <a:t>COLLECTIVE MARKET VALUE:  More than $1 Billion???</a:t>
            </a:r>
          </a:p>
        </p:txBody>
      </p:sp>
    </p:spTree>
    <p:extLst>
      <p:ext uri="{BB962C8B-B14F-4D97-AF65-F5344CB8AC3E}">
        <p14:creationId xmlns:p14="http://schemas.microsoft.com/office/powerpoint/2010/main" val="1854719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54D75A2-CB6E-EF08-A817-1F2F6EE4534A}"/>
              </a:ext>
            </a:extLst>
          </p:cNvPr>
          <p:cNvPicPr>
            <a:picLocks noGrp="1" noChangeAspect="1"/>
          </p:cNvPicPr>
          <p:nvPr>
            <p:ph idx="1"/>
          </p:nvPr>
        </p:nvPicPr>
        <p:blipFill>
          <a:blip r:embed="rId3"/>
          <a:stretch>
            <a:fillRect/>
          </a:stretch>
        </p:blipFill>
        <p:spPr>
          <a:xfrm>
            <a:off x="-697118" y="-628367"/>
            <a:ext cx="13586235" cy="18545799"/>
          </a:xfrm>
        </p:spPr>
      </p:pic>
    </p:spTree>
    <p:extLst>
      <p:ext uri="{BB962C8B-B14F-4D97-AF65-F5344CB8AC3E}">
        <p14:creationId xmlns:p14="http://schemas.microsoft.com/office/powerpoint/2010/main" val="3078158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A709D-F8C3-2563-1EF2-697F9340EC42}"/>
              </a:ext>
            </a:extLst>
          </p:cNvPr>
          <p:cNvSpPr txBox="1"/>
          <p:nvPr/>
        </p:nvSpPr>
        <p:spPr>
          <a:xfrm>
            <a:off x="3378574" y="2905244"/>
            <a:ext cx="5093073" cy="1047511"/>
          </a:xfrm>
          <a:prstGeom prst="rect">
            <a:avLst/>
          </a:prstGeom>
          <a:noFill/>
        </p:spPr>
        <p:txBody>
          <a:bodyPr wrap="square" rtlCol="0">
            <a:spAutoFit/>
          </a:bodyPr>
          <a:lstStyle/>
          <a:p>
            <a:r>
              <a:rPr lang="en-US" sz="6000" b="1" dirty="0"/>
              <a:t>CONGESTION</a:t>
            </a:r>
          </a:p>
        </p:txBody>
      </p:sp>
    </p:spTree>
    <p:extLst>
      <p:ext uri="{BB962C8B-B14F-4D97-AF65-F5344CB8AC3E}">
        <p14:creationId xmlns:p14="http://schemas.microsoft.com/office/powerpoint/2010/main" val="2789024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574863-D55F-C0AE-3969-05A3F155E8C7}"/>
              </a:ext>
            </a:extLst>
          </p:cNvPr>
          <p:cNvPicPr>
            <a:picLocks noGrp="1" noChangeAspect="1"/>
          </p:cNvPicPr>
          <p:nvPr>
            <p:ph idx="1"/>
          </p:nvPr>
        </p:nvPicPr>
        <p:blipFill>
          <a:blip r:embed="rId3"/>
          <a:stretch>
            <a:fillRect/>
          </a:stretch>
        </p:blipFill>
        <p:spPr>
          <a:xfrm>
            <a:off x="1395343" y="-66748"/>
            <a:ext cx="9283543" cy="7173648"/>
          </a:xfrm>
        </p:spPr>
      </p:pic>
    </p:spTree>
    <p:extLst>
      <p:ext uri="{BB962C8B-B14F-4D97-AF65-F5344CB8AC3E}">
        <p14:creationId xmlns:p14="http://schemas.microsoft.com/office/powerpoint/2010/main" val="723715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television&#10;&#10;Description automatically generated">
            <a:extLst>
              <a:ext uri="{FF2B5EF4-FFF2-40B4-BE49-F238E27FC236}">
                <a16:creationId xmlns:a16="http://schemas.microsoft.com/office/drawing/2014/main" id="{FEE5A3DD-2557-1C52-FD1B-14A0CCE29287}"/>
              </a:ext>
            </a:extLst>
          </p:cNvPr>
          <p:cNvPicPr>
            <a:picLocks noGrp="1" noChangeAspect="1"/>
          </p:cNvPicPr>
          <p:nvPr>
            <p:ph idx="1"/>
          </p:nvPr>
        </p:nvPicPr>
        <p:blipFill>
          <a:blip r:embed="rId3"/>
          <a:stretch>
            <a:fillRect/>
          </a:stretch>
        </p:blipFill>
        <p:spPr>
          <a:xfrm>
            <a:off x="1926167" y="301626"/>
            <a:ext cx="8339666" cy="6254749"/>
          </a:xfrm>
        </p:spPr>
      </p:pic>
    </p:spTree>
    <p:extLst>
      <p:ext uri="{BB962C8B-B14F-4D97-AF65-F5344CB8AC3E}">
        <p14:creationId xmlns:p14="http://schemas.microsoft.com/office/powerpoint/2010/main" val="2928544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37F34-6041-6E41-9593-604841B86BC4}"/>
            </a:ext>
          </a:extLst>
        </p:cNvPr>
        <p:cNvGrpSpPr/>
        <p:nvPr/>
      </p:nvGrpSpPr>
      <p:grpSpPr>
        <a:xfrm>
          <a:off x="0" y="0"/>
          <a:ext cx="0" cy="0"/>
          <a:chOff x="0" y="0"/>
          <a:chExt cx="0" cy="0"/>
        </a:xfrm>
      </p:grpSpPr>
      <p:pic>
        <p:nvPicPr>
          <p:cNvPr id="5" name="Content Placeholder 4" descr="A screen shot of a television&#10;&#10;Description automatically generated">
            <a:extLst>
              <a:ext uri="{FF2B5EF4-FFF2-40B4-BE49-F238E27FC236}">
                <a16:creationId xmlns:a16="http://schemas.microsoft.com/office/drawing/2014/main" id="{C6CE1DEE-86A0-EF68-098F-068D19352A87}"/>
              </a:ext>
            </a:extLst>
          </p:cNvPr>
          <p:cNvPicPr>
            <a:picLocks noGrp="1" noChangeAspect="1"/>
          </p:cNvPicPr>
          <p:nvPr>
            <p:ph idx="1"/>
          </p:nvPr>
        </p:nvPicPr>
        <p:blipFill>
          <a:blip r:embed="rId2"/>
          <a:stretch>
            <a:fillRect/>
          </a:stretch>
        </p:blipFill>
        <p:spPr>
          <a:xfrm>
            <a:off x="1749780" y="301752"/>
            <a:ext cx="8339328" cy="6254496"/>
          </a:xfrm>
        </p:spPr>
      </p:pic>
    </p:spTree>
    <p:extLst>
      <p:ext uri="{BB962C8B-B14F-4D97-AF65-F5344CB8AC3E}">
        <p14:creationId xmlns:p14="http://schemas.microsoft.com/office/powerpoint/2010/main" val="2079734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television&#10;&#10;Description automatically generated">
            <a:extLst>
              <a:ext uri="{FF2B5EF4-FFF2-40B4-BE49-F238E27FC236}">
                <a16:creationId xmlns:a16="http://schemas.microsoft.com/office/drawing/2014/main" id="{241818FF-B6E3-F92B-37E2-8019248AE3A6}"/>
              </a:ext>
            </a:extLst>
          </p:cNvPr>
          <p:cNvPicPr>
            <a:picLocks noGrp="1" noChangeAspect="1"/>
          </p:cNvPicPr>
          <p:nvPr>
            <p:ph idx="1"/>
          </p:nvPr>
        </p:nvPicPr>
        <p:blipFill>
          <a:blip r:embed="rId2"/>
          <a:stretch>
            <a:fillRect/>
          </a:stretch>
        </p:blipFill>
        <p:spPr>
          <a:xfrm>
            <a:off x="1926336" y="301752"/>
            <a:ext cx="8339328" cy="6254497"/>
          </a:xfrm>
        </p:spPr>
      </p:pic>
    </p:spTree>
    <p:extLst>
      <p:ext uri="{BB962C8B-B14F-4D97-AF65-F5344CB8AC3E}">
        <p14:creationId xmlns:p14="http://schemas.microsoft.com/office/powerpoint/2010/main" val="263872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15C884-2885-8F6F-98B8-1A8C5C7D5305}"/>
              </a:ext>
            </a:extLst>
          </p:cNvPr>
          <p:cNvPicPr>
            <a:picLocks noGrp="1" noChangeAspect="1"/>
          </p:cNvPicPr>
          <p:nvPr>
            <p:ph idx="1"/>
          </p:nvPr>
        </p:nvPicPr>
        <p:blipFill>
          <a:blip r:embed="rId2"/>
          <a:stretch>
            <a:fillRect/>
          </a:stretch>
        </p:blipFill>
        <p:spPr>
          <a:xfrm>
            <a:off x="605118" y="-916865"/>
            <a:ext cx="11255188" cy="8697190"/>
          </a:xfrm>
        </p:spPr>
      </p:pic>
    </p:spTree>
    <p:extLst>
      <p:ext uri="{BB962C8B-B14F-4D97-AF65-F5344CB8AC3E}">
        <p14:creationId xmlns:p14="http://schemas.microsoft.com/office/powerpoint/2010/main" val="3880283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9E94A9-F925-1D1B-7AC3-07EA2A60BC1A}"/>
              </a:ext>
            </a:extLst>
          </p:cNvPr>
          <p:cNvPicPr>
            <a:picLocks noGrp="1" noChangeAspect="1"/>
          </p:cNvPicPr>
          <p:nvPr>
            <p:ph idx="1"/>
          </p:nvPr>
        </p:nvPicPr>
        <p:blipFill>
          <a:blip r:embed="rId2"/>
          <a:stretch>
            <a:fillRect/>
          </a:stretch>
        </p:blipFill>
        <p:spPr>
          <a:xfrm>
            <a:off x="394142" y="310447"/>
            <a:ext cx="11443900" cy="6437194"/>
          </a:xfrm>
        </p:spPr>
      </p:pic>
    </p:spTree>
    <p:extLst>
      <p:ext uri="{BB962C8B-B14F-4D97-AF65-F5344CB8AC3E}">
        <p14:creationId xmlns:p14="http://schemas.microsoft.com/office/powerpoint/2010/main" val="2203367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B5F4-94F2-60EB-E8AE-31AE0A8E87BA}"/>
              </a:ext>
            </a:extLst>
          </p:cNvPr>
          <p:cNvSpPr>
            <a:spLocks noGrp="1"/>
          </p:cNvSpPr>
          <p:nvPr>
            <p:ph type="title"/>
          </p:nvPr>
        </p:nvSpPr>
        <p:spPr>
          <a:xfrm>
            <a:off x="440871" y="440268"/>
            <a:ext cx="2945796" cy="5384800"/>
          </a:xfrm>
        </p:spPr>
        <p:txBody>
          <a:bodyPr>
            <a:normAutofit/>
          </a:bodyPr>
          <a:lstStyle/>
          <a:p>
            <a:r>
              <a:rPr lang="en-US" dirty="0"/>
              <a:t>WTVG’s Shaun Hegarty, 6:00 pm live report, afternoon rush hour, Jun 2, 2023 </a:t>
            </a:r>
          </a:p>
        </p:txBody>
      </p:sp>
      <p:pic>
        <p:nvPicPr>
          <p:cNvPr id="5" name="Content Placeholder 4" descr="A person in a white shirt and tie&#10;&#10;Description automatically generated">
            <a:extLst>
              <a:ext uri="{FF2B5EF4-FFF2-40B4-BE49-F238E27FC236}">
                <a16:creationId xmlns:a16="http://schemas.microsoft.com/office/drawing/2014/main" id="{2B27A433-887E-87F8-B73A-C7AA9B389C33}"/>
              </a:ext>
            </a:extLst>
          </p:cNvPr>
          <p:cNvPicPr>
            <a:picLocks noGrp="1" noChangeAspect="1"/>
          </p:cNvPicPr>
          <p:nvPr>
            <p:ph idx="1"/>
          </p:nvPr>
        </p:nvPicPr>
        <p:blipFill>
          <a:blip r:embed="rId3"/>
          <a:stretch>
            <a:fillRect/>
          </a:stretch>
        </p:blipFill>
        <p:spPr>
          <a:xfrm>
            <a:off x="3598345" y="293093"/>
            <a:ext cx="8322722" cy="6271814"/>
          </a:xfrm>
        </p:spPr>
      </p:pic>
    </p:spTree>
    <p:extLst>
      <p:ext uri="{BB962C8B-B14F-4D97-AF65-F5344CB8AC3E}">
        <p14:creationId xmlns:p14="http://schemas.microsoft.com/office/powerpoint/2010/main" val="1561110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F7A8A2-C950-5734-EBEE-6DAB4976AA5F}"/>
              </a:ext>
            </a:extLst>
          </p:cNvPr>
          <p:cNvPicPr>
            <a:picLocks noGrp="1" noChangeAspect="1"/>
          </p:cNvPicPr>
          <p:nvPr>
            <p:ph idx="1"/>
          </p:nvPr>
        </p:nvPicPr>
        <p:blipFill>
          <a:blip r:embed="rId3"/>
          <a:stretch>
            <a:fillRect/>
          </a:stretch>
        </p:blipFill>
        <p:spPr>
          <a:xfrm rot="16200000">
            <a:off x="1732762" y="-2399968"/>
            <a:ext cx="9273796" cy="12001384"/>
          </a:xfrm>
        </p:spPr>
      </p:pic>
    </p:spTree>
    <p:extLst>
      <p:ext uri="{BB962C8B-B14F-4D97-AF65-F5344CB8AC3E}">
        <p14:creationId xmlns:p14="http://schemas.microsoft.com/office/powerpoint/2010/main" val="72875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70E5C0-D0E9-6BE7-6985-0BF8C4C23C3B}"/>
              </a:ext>
            </a:extLst>
          </p:cNvPr>
          <p:cNvPicPr>
            <a:picLocks noGrp="1" noChangeAspect="1"/>
          </p:cNvPicPr>
          <p:nvPr>
            <p:ph idx="1"/>
          </p:nvPr>
        </p:nvPicPr>
        <p:blipFill>
          <a:blip r:embed="rId3"/>
          <a:stretch>
            <a:fillRect/>
          </a:stretch>
        </p:blipFill>
        <p:spPr>
          <a:xfrm>
            <a:off x="469596" y="-973633"/>
            <a:ext cx="11328775" cy="8754053"/>
          </a:xfrm>
        </p:spPr>
      </p:pic>
    </p:spTree>
    <p:extLst>
      <p:ext uri="{BB962C8B-B14F-4D97-AF65-F5344CB8AC3E}">
        <p14:creationId xmlns:p14="http://schemas.microsoft.com/office/powerpoint/2010/main" val="962964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493D3-6FFD-BCEE-EE94-12804724FDB9}"/>
            </a:ext>
          </a:extLst>
        </p:cNvPr>
        <p:cNvGrpSpPr/>
        <p:nvPr/>
      </p:nvGrpSpPr>
      <p:grpSpPr>
        <a:xfrm>
          <a:off x="0" y="0"/>
          <a:ext cx="0" cy="0"/>
          <a:chOff x="0" y="0"/>
          <a:chExt cx="0" cy="0"/>
        </a:xfrm>
      </p:grpSpPr>
      <p:pic>
        <p:nvPicPr>
          <p:cNvPr id="11" name="Content Placeholder 10" descr="A highway with many cars&#10;&#10;Description automatically generated">
            <a:extLst>
              <a:ext uri="{FF2B5EF4-FFF2-40B4-BE49-F238E27FC236}">
                <a16:creationId xmlns:a16="http://schemas.microsoft.com/office/drawing/2014/main" id="{472511D7-50A5-31BA-64B6-1C6B17781C65}"/>
              </a:ext>
            </a:extLst>
          </p:cNvPr>
          <p:cNvPicPr>
            <a:picLocks noGrp="1" noChangeAspect="1"/>
          </p:cNvPicPr>
          <p:nvPr>
            <p:ph idx="1"/>
          </p:nvPr>
        </p:nvPicPr>
        <p:blipFill>
          <a:blip r:embed="rId3"/>
          <a:stretch>
            <a:fillRect/>
          </a:stretch>
        </p:blipFill>
        <p:spPr>
          <a:xfrm>
            <a:off x="428625" y="269099"/>
            <a:ext cx="6343650" cy="6319802"/>
          </a:xfrm>
        </p:spPr>
      </p:pic>
      <p:sp>
        <p:nvSpPr>
          <p:cNvPr id="12" name="TextBox 11">
            <a:extLst>
              <a:ext uri="{FF2B5EF4-FFF2-40B4-BE49-F238E27FC236}">
                <a16:creationId xmlns:a16="http://schemas.microsoft.com/office/drawing/2014/main" id="{8C14AEF8-FFEF-D5B2-1A8D-F33E3AF61F28}"/>
              </a:ext>
            </a:extLst>
          </p:cNvPr>
          <p:cNvSpPr txBox="1"/>
          <p:nvPr/>
        </p:nvSpPr>
        <p:spPr>
          <a:xfrm>
            <a:off x="7529512" y="4443413"/>
            <a:ext cx="3886200" cy="1569660"/>
          </a:xfrm>
          <a:prstGeom prst="rect">
            <a:avLst/>
          </a:prstGeom>
          <a:noFill/>
        </p:spPr>
        <p:txBody>
          <a:bodyPr wrap="square" rtlCol="0">
            <a:spAutoFit/>
          </a:bodyPr>
          <a:lstStyle/>
          <a:p>
            <a:r>
              <a:rPr lang="en-US" sz="1600" dirty="0"/>
              <a:t>Source: Civil Engineering Discoveries </a:t>
            </a:r>
            <a:r>
              <a:rPr lang="en-US" sz="1600" dirty="0" err="1"/>
              <a:t>Linkedin</a:t>
            </a:r>
            <a:r>
              <a:rPr lang="en-US" sz="1600" dirty="0"/>
              <a:t>, June 2023</a:t>
            </a:r>
          </a:p>
          <a:p>
            <a:r>
              <a:rPr lang="en-US" sz="1600" dirty="0">
                <a:hlinkClick r:id="rId4"/>
              </a:rPr>
              <a:t>https://</a:t>
            </a:r>
            <a:r>
              <a:rPr lang="en-US" sz="1600" dirty="0" err="1">
                <a:hlinkClick r:id="rId4"/>
              </a:rPr>
              <a:t>www.linkedin.com</a:t>
            </a:r>
            <a:r>
              <a:rPr lang="en-US" sz="1600" dirty="0">
                <a:hlinkClick r:id="rId4"/>
              </a:rPr>
              <a:t>/posts/civilengineeringdiscoveries_the-katy-freeway-the-katy-freeway-in-houston-activity-7073363435509432320-KEAJ</a:t>
            </a:r>
            <a:endParaRPr lang="en-US" sz="1600" dirty="0"/>
          </a:p>
        </p:txBody>
      </p:sp>
    </p:spTree>
    <p:extLst>
      <p:ext uri="{BB962C8B-B14F-4D97-AF65-F5344CB8AC3E}">
        <p14:creationId xmlns:p14="http://schemas.microsoft.com/office/powerpoint/2010/main" val="3514121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984C3A-21B5-5A8B-178D-EBEBF0AAA70A}"/>
              </a:ext>
            </a:extLst>
          </p:cNvPr>
          <p:cNvSpPr>
            <a:spLocks noGrp="1"/>
          </p:cNvSpPr>
          <p:nvPr>
            <p:ph idx="1"/>
          </p:nvPr>
        </p:nvSpPr>
        <p:spPr>
          <a:xfrm>
            <a:off x="954155" y="1669776"/>
            <a:ext cx="9992139" cy="3313042"/>
          </a:xfrm>
        </p:spPr>
        <p:txBody>
          <a:bodyPr>
            <a:normAutofit lnSpcReduction="10000"/>
          </a:bodyPr>
          <a:lstStyle/>
          <a:p>
            <a:pPr marL="0" marR="0" indent="0">
              <a:spcBef>
                <a:spcPts val="0"/>
              </a:spcBef>
              <a:spcAft>
                <a:spcPts val="0"/>
              </a:spcAft>
              <a:buNone/>
            </a:pPr>
            <a:r>
              <a:rPr lang="en-US" sz="3200" b="1" dirty="0">
                <a:solidFill>
                  <a:srgbClr val="000000"/>
                </a:solidFill>
                <a:effectLst/>
                <a:ea typeface="Times New Roman" panose="02020603050405020304" pitchFamily="18" charset="0"/>
                <a:cs typeface="Times New Roman" panose="02020603050405020304" pitchFamily="18" charset="0"/>
              </a:rPr>
              <a:t>“Because if there’s anything that traffic engineers have discovered in the last few decades it’s that you can’t build your way out of congestion. It’s the roads themselves that cause traffic.”</a:t>
            </a:r>
            <a:endParaRPr lang="en-US" sz="3200" b="1"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ea typeface="Calibri" panose="020F0502020204030204" pitchFamily="34" charset="0"/>
                <a:cs typeface="Times New Roman" panose="02020603050405020304" pitchFamily="18" charset="0"/>
              </a:rPr>
              <a:t> </a:t>
            </a:r>
          </a:p>
          <a:p>
            <a:pPr marL="0" marR="0" indent="0">
              <a:spcBef>
                <a:spcPts val="0"/>
              </a:spcBef>
              <a:spcAft>
                <a:spcPts val="0"/>
              </a:spcAft>
              <a:buNone/>
            </a:pPr>
            <a:endParaRPr lang="en-US" sz="3200"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ea typeface="Calibri" panose="020F0502020204030204" pitchFamily="34" charset="0"/>
                <a:cs typeface="Times New Roman" panose="02020603050405020304" pitchFamily="18" charset="0"/>
              </a:rPr>
              <a:t>Adam Mann</a:t>
            </a:r>
          </a:p>
          <a:p>
            <a:pPr marL="0" marR="0" indent="0">
              <a:spcBef>
                <a:spcPts val="0"/>
              </a:spcBef>
              <a:spcAft>
                <a:spcPts val="0"/>
              </a:spcAft>
              <a:buNone/>
            </a:pPr>
            <a:r>
              <a:rPr lang="en-US" sz="1800" dirty="0">
                <a:effectLst/>
                <a:ea typeface="Calibri" panose="020F0502020204030204" pitchFamily="34" charset="0"/>
                <a:cs typeface="Times New Roman" panose="02020603050405020304" pitchFamily="18" charset="0"/>
              </a:rPr>
              <a:t>“What’s Up With That: Building Bigger Roads Actually Makes Traffic Worse”</a:t>
            </a:r>
          </a:p>
          <a:p>
            <a:pPr marL="0" marR="0" indent="0">
              <a:spcBef>
                <a:spcPts val="0"/>
              </a:spcBef>
              <a:spcAft>
                <a:spcPts val="0"/>
              </a:spcAft>
              <a:buNone/>
            </a:pPr>
            <a:r>
              <a:rPr lang="en-US" sz="1800" dirty="0" err="1">
                <a:effectLst/>
                <a:ea typeface="Calibri" panose="020F0502020204030204" pitchFamily="34" charset="0"/>
                <a:cs typeface="Times New Roman" panose="02020603050405020304" pitchFamily="18" charset="0"/>
              </a:rPr>
              <a:t>Wired.com</a:t>
            </a:r>
            <a:endParaRPr lang="en-US" sz="1800"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ea typeface="Calibri" panose="020F0502020204030204" pitchFamily="34" charset="0"/>
                <a:cs typeface="Times New Roman" panose="02020603050405020304" pitchFamily="18" charset="0"/>
              </a:rPr>
              <a:t>June 17, 2014</a:t>
            </a:r>
          </a:p>
          <a:p>
            <a:endParaRPr lang="en-US" dirty="0"/>
          </a:p>
        </p:txBody>
      </p:sp>
    </p:spTree>
    <p:extLst>
      <p:ext uri="{BB962C8B-B14F-4D97-AF65-F5344CB8AC3E}">
        <p14:creationId xmlns:p14="http://schemas.microsoft.com/office/powerpoint/2010/main" val="842784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5B17C-86FF-03D1-2A00-29D0E87CC0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C59367-3FB0-5BD4-B7D9-4E0C0A9135B1}"/>
              </a:ext>
            </a:extLst>
          </p:cNvPr>
          <p:cNvSpPr>
            <a:spLocks noGrp="1"/>
          </p:cNvSpPr>
          <p:nvPr>
            <p:ph idx="1"/>
          </p:nvPr>
        </p:nvSpPr>
        <p:spPr>
          <a:xfrm>
            <a:off x="733649" y="1817225"/>
            <a:ext cx="10724701" cy="4849792"/>
          </a:xfrm>
        </p:spPr>
        <p:txBody>
          <a:bodyPr>
            <a:normAutofit/>
          </a:bodyPr>
          <a:lstStyle/>
          <a:p>
            <a:pPr marL="0" marR="0" indent="0">
              <a:spcBef>
                <a:spcPts val="0"/>
              </a:spcBef>
              <a:spcAft>
                <a:spcPts val="0"/>
              </a:spcAft>
              <a:buNone/>
            </a:pPr>
            <a:r>
              <a:rPr lang="en-US" sz="4000" b="1" dirty="0">
                <a:solidFill>
                  <a:srgbClr val="000000"/>
                </a:solidFill>
                <a:effectLst/>
                <a:ea typeface="Times New Roman" panose="02020603050405020304" pitchFamily="18" charset="0"/>
                <a:cs typeface="Times New Roman" panose="02020603050405020304" pitchFamily="18" charset="0"/>
              </a:rPr>
              <a:t>“Adding car lanes to deal with traffic congestion is like loosening your belt to cure obesity.”</a:t>
            </a:r>
          </a:p>
          <a:p>
            <a:pPr marL="0" marR="0" indent="0">
              <a:spcBef>
                <a:spcPts val="0"/>
              </a:spcBef>
              <a:spcAft>
                <a:spcPts val="0"/>
              </a:spcAft>
              <a:buNone/>
            </a:pPr>
            <a:endParaRPr lang="en-US" sz="4000" b="1" dirty="0">
              <a:solidFill>
                <a:srgbClr val="000000"/>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4000" dirty="0">
                <a:solidFill>
                  <a:srgbClr val="000000"/>
                </a:solidFill>
                <a:effectLst/>
                <a:ea typeface="Calibri" panose="020F0502020204030204" pitchFamily="34" charset="0"/>
                <a:cs typeface="Times New Roman" panose="02020603050405020304" pitchFamily="18" charset="0"/>
              </a:rPr>
              <a:t>– Lewis Mumford, 1955</a:t>
            </a:r>
          </a:p>
          <a:p>
            <a:pPr marL="0" marR="0" indent="0">
              <a:spcBef>
                <a:spcPts val="0"/>
              </a:spcBef>
              <a:spcAft>
                <a:spcPts val="0"/>
              </a:spcAft>
              <a:buNone/>
            </a:pPr>
            <a:endParaRPr lang="en-US" sz="3200"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3200"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ea typeface="Calibri" panose="020F0502020204030204" pitchFamily="34" charset="0"/>
                <a:cs typeface="Times New Roman" panose="02020603050405020304" pitchFamily="18" charset="0"/>
              </a:rPr>
              <a:t> </a:t>
            </a:r>
          </a:p>
          <a:p>
            <a:pPr marL="0" marR="0" indent="0">
              <a:spcBef>
                <a:spcPts val="0"/>
              </a:spcBef>
              <a:spcAft>
                <a:spcPts val="0"/>
              </a:spcAft>
              <a:buNone/>
            </a:pPr>
            <a:endParaRPr lang="en-US" sz="32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63199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334204-3A4E-E4B1-70D2-55BF878ECF84}"/>
              </a:ext>
            </a:extLst>
          </p:cNvPr>
          <p:cNvPicPr>
            <a:picLocks noGrp="1" noChangeAspect="1"/>
          </p:cNvPicPr>
          <p:nvPr>
            <p:ph idx="1"/>
          </p:nvPr>
        </p:nvPicPr>
        <p:blipFill>
          <a:blip r:embed="rId3"/>
          <a:stretch>
            <a:fillRect/>
          </a:stretch>
        </p:blipFill>
        <p:spPr>
          <a:xfrm>
            <a:off x="1020089" y="0"/>
            <a:ext cx="10151821" cy="7844589"/>
          </a:xfrm>
        </p:spPr>
      </p:pic>
    </p:spTree>
    <p:extLst>
      <p:ext uri="{BB962C8B-B14F-4D97-AF65-F5344CB8AC3E}">
        <p14:creationId xmlns:p14="http://schemas.microsoft.com/office/powerpoint/2010/main" val="47622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56355-EF9A-4FE7-E480-7FBEA25B9A1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8E5B72-4F3C-92FE-09BB-CBBE32027E67}"/>
              </a:ext>
            </a:extLst>
          </p:cNvPr>
          <p:cNvSpPr>
            <a:spLocks noGrp="1"/>
          </p:cNvSpPr>
          <p:nvPr>
            <p:ph idx="1"/>
          </p:nvPr>
        </p:nvSpPr>
        <p:spPr>
          <a:xfrm>
            <a:off x="733649" y="714566"/>
            <a:ext cx="10724701" cy="4849792"/>
          </a:xfrm>
        </p:spPr>
        <p:txBody>
          <a:bodyPr>
            <a:normAutofit/>
          </a:bodyPr>
          <a:lstStyle/>
          <a:p>
            <a:pPr marL="0" marR="0" indent="0">
              <a:spcBef>
                <a:spcPts val="0"/>
              </a:spcBef>
              <a:spcAft>
                <a:spcPts val="0"/>
              </a:spcAft>
              <a:buNone/>
            </a:pPr>
            <a:r>
              <a:rPr lang="en-US" sz="4000" b="1" dirty="0">
                <a:solidFill>
                  <a:srgbClr val="000000"/>
                </a:solidFill>
                <a:effectLst/>
                <a:ea typeface="Times New Roman" panose="02020603050405020304" pitchFamily="18" charset="0"/>
                <a:cs typeface="Times New Roman" panose="02020603050405020304" pitchFamily="18" charset="0"/>
              </a:rPr>
              <a:t>Questions: Who is thi</a:t>
            </a:r>
            <a:r>
              <a:rPr lang="en-US" sz="4000" b="1" dirty="0">
                <a:solidFill>
                  <a:srgbClr val="000000"/>
                </a:solidFill>
                <a:ea typeface="Times New Roman" panose="02020603050405020304" pitchFamily="18" charset="0"/>
                <a:cs typeface="Times New Roman" panose="02020603050405020304" pitchFamily="18" charset="0"/>
              </a:rPr>
              <a:t>s project for?</a:t>
            </a:r>
            <a:endParaRPr lang="en-US" sz="4000" b="1" dirty="0">
              <a:solidFill>
                <a:srgbClr val="000000"/>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4000" b="1" dirty="0">
              <a:solidFill>
                <a:srgbClr val="000000"/>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3200"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3200"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3200" dirty="0">
                <a:effectLst/>
                <a:ea typeface="Calibri" panose="020F0502020204030204" pitchFamily="34" charset="0"/>
                <a:cs typeface="Times New Roman" panose="02020603050405020304" pitchFamily="18" charset="0"/>
              </a:rPr>
              <a:t> </a:t>
            </a:r>
          </a:p>
          <a:p>
            <a:pPr marL="0" marR="0" indent="0">
              <a:spcBef>
                <a:spcPts val="0"/>
              </a:spcBef>
              <a:spcAft>
                <a:spcPts val="0"/>
              </a:spcAft>
              <a:buNone/>
            </a:pPr>
            <a:endParaRPr lang="en-US" sz="3200" dirty="0">
              <a:effectLst/>
              <a:ea typeface="Calibri" panose="020F0502020204030204" pitchFamily="34" charset="0"/>
              <a:cs typeface="Times New Roman" panose="02020603050405020304" pitchFamily="18" charset="0"/>
            </a:endParaRPr>
          </a:p>
          <a:p>
            <a:endParaRPr lang="en-US" dirty="0"/>
          </a:p>
        </p:txBody>
      </p:sp>
      <p:sp>
        <p:nvSpPr>
          <p:cNvPr id="2" name="Content Placeholder 2">
            <a:extLst>
              <a:ext uri="{FF2B5EF4-FFF2-40B4-BE49-F238E27FC236}">
                <a16:creationId xmlns:a16="http://schemas.microsoft.com/office/drawing/2014/main" id="{F105D63C-7450-F8A5-E1A5-A79CF7ACA361}"/>
              </a:ext>
            </a:extLst>
          </p:cNvPr>
          <p:cNvSpPr txBox="1">
            <a:spLocks/>
          </p:cNvSpPr>
          <p:nvPr/>
        </p:nvSpPr>
        <p:spPr>
          <a:xfrm>
            <a:off x="932178" y="2090054"/>
            <a:ext cx="10320842" cy="432549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1200" b="1" dirty="0">
                <a:solidFill>
                  <a:srgbClr val="000000"/>
                </a:solidFill>
                <a:ea typeface="Times New Roman" panose="02020603050405020304" pitchFamily="18" charset="0"/>
                <a:cs typeface="Times New Roman" panose="02020603050405020304" pitchFamily="18" charset="0"/>
              </a:rPr>
              <a:t>How can it be for the sharply declining Lucas County population?</a:t>
            </a:r>
          </a:p>
          <a:p>
            <a:pPr>
              <a:spcBef>
                <a:spcPts val="0"/>
              </a:spcBef>
            </a:pPr>
            <a:endParaRPr lang="en-US" sz="11200" b="1" dirty="0">
              <a:solidFill>
                <a:srgbClr val="000000"/>
              </a:solidFill>
              <a:ea typeface="Times New Roman" panose="02020603050405020304" pitchFamily="18" charset="0"/>
              <a:cs typeface="Times New Roman" panose="02020603050405020304" pitchFamily="18" charset="0"/>
            </a:endParaRPr>
          </a:p>
          <a:p>
            <a:pPr>
              <a:spcBef>
                <a:spcPts val="0"/>
              </a:spcBef>
            </a:pPr>
            <a:r>
              <a:rPr lang="en-US" sz="11200" b="1" dirty="0">
                <a:solidFill>
                  <a:srgbClr val="000000"/>
                </a:solidFill>
                <a:ea typeface="Times New Roman" panose="02020603050405020304" pitchFamily="18" charset="0"/>
                <a:cs typeface="Times New Roman" panose="02020603050405020304" pitchFamily="18" charset="0"/>
              </a:rPr>
              <a:t>How much trucking traffic is ODOT projecting after opening the Gordie Howe Bridge?</a:t>
            </a:r>
          </a:p>
          <a:p>
            <a:pPr marL="0" indent="0">
              <a:spcBef>
                <a:spcPts val="0"/>
              </a:spcBef>
              <a:buNone/>
            </a:pPr>
            <a:endParaRPr lang="en-US" sz="11200" b="1" dirty="0">
              <a:solidFill>
                <a:srgbClr val="000000"/>
              </a:solidFill>
              <a:ea typeface="Times New Roman" panose="02020603050405020304" pitchFamily="18" charset="0"/>
              <a:cs typeface="Times New Roman" panose="02020603050405020304" pitchFamily="18" charset="0"/>
            </a:endParaRPr>
          </a:p>
          <a:p>
            <a:pPr>
              <a:spcBef>
                <a:spcPts val="0"/>
              </a:spcBef>
            </a:pPr>
            <a:r>
              <a:rPr lang="en-US" sz="11200" b="1" dirty="0">
                <a:solidFill>
                  <a:srgbClr val="000000"/>
                </a:solidFill>
                <a:ea typeface="Times New Roman" panose="02020603050405020304" pitchFamily="18" charset="0"/>
                <a:cs typeface="Times New Roman" panose="02020603050405020304" pitchFamily="18" charset="0"/>
              </a:rPr>
              <a:t>Is Commerce the only thing to consider here?</a:t>
            </a:r>
          </a:p>
          <a:p>
            <a:pPr>
              <a:spcBef>
                <a:spcPts val="0"/>
              </a:spcBef>
            </a:pPr>
            <a:endParaRPr lang="en-US" sz="11200" b="1" dirty="0">
              <a:solidFill>
                <a:srgbClr val="000000"/>
              </a:solidFill>
              <a:ea typeface="Times New Roman" panose="02020603050405020304" pitchFamily="18" charset="0"/>
              <a:cs typeface="Times New Roman" panose="02020603050405020304" pitchFamily="18" charset="0"/>
            </a:endParaRPr>
          </a:p>
          <a:p>
            <a:pPr>
              <a:spcBef>
                <a:spcPts val="0"/>
              </a:spcBef>
            </a:pPr>
            <a:r>
              <a:rPr lang="en-US" sz="11200" b="1" dirty="0">
                <a:solidFill>
                  <a:srgbClr val="000000"/>
                </a:solidFill>
                <a:ea typeface="Times New Roman" panose="02020603050405020304" pitchFamily="18" charset="0"/>
                <a:cs typeface="Times New Roman" panose="02020603050405020304" pitchFamily="18" charset="0"/>
              </a:rPr>
              <a:t>Is Commerce at ALL COSTS good for our health, our community resources, our property values?</a:t>
            </a:r>
          </a:p>
          <a:p>
            <a:pPr>
              <a:spcBef>
                <a:spcPts val="0"/>
              </a:spcBef>
            </a:pPr>
            <a:endParaRPr lang="en-US" sz="11200" b="1" dirty="0">
              <a:solidFill>
                <a:srgbClr val="000000"/>
              </a:solidFill>
              <a:ea typeface="Times New Roman" panose="02020603050405020304" pitchFamily="18" charset="0"/>
              <a:cs typeface="Times New Roman" panose="02020603050405020304" pitchFamily="18" charset="0"/>
            </a:endParaRPr>
          </a:p>
          <a:p>
            <a:pPr>
              <a:spcBef>
                <a:spcPts val="0"/>
              </a:spcBef>
            </a:pPr>
            <a:r>
              <a:rPr lang="en-US" sz="11200" b="1" dirty="0">
                <a:solidFill>
                  <a:srgbClr val="000000"/>
                </a:solidFill>
                <a:ea typeface="Times New Roman" panose="02020603050405020304" pitchFamily="18" charset="0"/>
                <a:cs typeface="Times New Roman" panose="02020603050405020304" pitchFamily="18" charset="0"/>
              </a:rPr>
              <a:t>Where is the balance? How much is too much?</a:t>
            </a:r>
          </a:p>
          <a:p>
            <a:pPr marL="0" indent="0">
              <a:spcBef>
                <a:spcPts val="0"/>
              </a:spcBef>
              <a:buFont typeface="Arial" panose="020B0604020202020204" pitchFamily="34" charset="0"/>
              <a:buNone/>
            </a:pPr>
            <a:endParaRPr lang="en-US" sz="11200" dirty="0">
              <a:ea typeface="Calibri" panose="020F0502020204030204" pitchFamily="34" charset="0"/>
              <a:cs typeface="Times New Roman" panose="02020603050405020304" pitchFamily="18" charset="0"/>
            </a:endParaRPr>
          </a:p>
          <a:p>
            <a:pPr marL="0" indent="0">
              <a:spcBef>
                <a:spcPts val="0"/>
              </a:spcBef>
              <a:buFont typeface="Arial" panose="020B0604020202020204" pitchFamily="34" charset="0"/>
              <a:buNone/>
            </a:pPr>
            <a:endParaRPr lang="en-US" sz="9600" dirty="0">
              <a:ea typeface="Calibri" panose="020F0502020204030204" pitchFamily="34" charset="0"/>
              <a:cs typeface="Times New Roman" panose="02020603050405020304" pitchFamily="18" charset="0"/>
            </a:endParaRPr>
          </a:p>
          <a:p>
            <a:pPr marL="0" indent="0">
              <a:spcBef>
                <a:spcPts val="0"/>
              </a:spcBef>
              <a:buFont typeface="Arial" panose="020B0604020202020204" pitchFamily="34" charset="0"/>
              <a:buNone/>
            </a:pPr>
            <a:r>
              <a:rPr lang="en-US" sz="9600" dirty="0">
                <a:ea typeface="Calibri" panose="020F0502020204030204" pitchFamily="34" charset="0"/>
                <a:cs typeface="Times New Roman" panose="02020603050405020304" pitchFamily="18" charset="0"/>
              </a:rPr>
              <a:t> </a:t>
            </a:r>
          </a:p>
          <a:p>
            <a:pPr marL="0" indent="0">
              <a:spcBef>
                <a:spcPts val="0"/>
              </a:spcBef>
              <a:buFont typeface="Arial" panose="020B0604020202020204" pitchFamily="34" charset="0"/>
              <a:buNone/>
            </a:pPr>
            <a:endParaRPr lang="en-US" sz="9600"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42495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30052-74E9-9FB6-AFF4-4AF5DDD53F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F06DCE6-8EE7-D2F4-1E82-47DE62432F65}"/>
              </a:ext>
            </a:extLst>
          </p:cNvPr>
          <p:cNvSpPr txBox="1"/>
          <p:nvPr/>
        </p:nvSpPr>
        <p:spPr>
          <a:xfrm>
            <a:off x="4656044" y="2921168"/>
            <a:ext cx="3156697" cy="1015663"/>
          </a:xfrm>
          <a:prstGeom prst="rect">
            <a:avLst/>
          </a:prstGeom>
          <a:noFill/>
        </p:spPr>
        <p:txBody>
          <a:bodyPr wrap="square" rtlCol="0">
            <a:spAutoFit/>
          </a:bodyPr>
          <a:lstStyle/>
          <a:p>
            <a:r>
              <a:rPr lang="en-US" sz="6000" b="1" dirty="0"/>
              <a:t>SAFETY</a:t>
            </a:r>
          </a:p>
        </p:txBody>
      </p:sp>
    </p:spTree>
    <p:extLst>
      <p:ext uri="{BB962C8B-B14F-4D97-AF65-F5344CB8AC3E}">
        <p14:creationId xmlns:p14="http://schemas.microsoft.com/office/powerpoint/2010/main" val="2226397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0EF60-B2C9-AFB2-9D82-82724B4166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605FC-E102-F83F-51A2-8325DF80EB40}"/>
              </a:ext>
            </a:extLst>
          </p:cNvPr>
          <p:cNvSpPr>
            <a:spLocks noGrp="1"/>
          </p:cNvSpPr>
          <p:nvPr>
            <p:ph idx="1"/>
          </p:nvPr>
        </p:nvSpPr>
        <p:spPr>
          <a:xfrm>
            <a:off x="376546" y="827246"/>
            <a:ext cx="11438907" cy="5279708"/>
          </a:xfrm>
        </p:spPr>
        <p:txBody>
          <a:bodyPr>
            <a:normAutofit/>
          </a:bodyPr>
          <a:lstStyle/>
          <a:p>
            <a:pPr marL="0" indent="0">
              <a:buNone/>
            </a:pPr>
            <a:r>
              <a:rPr lang="en-US" sz="3100" b="1" dirty="0">
                <a:effectLst/>
              </a:rPr>
              <a:t>Without any context, ODOT consistently reports </a:t>
            </a:r>
            <a:r>
              <a:rPr lang="en-US" sz="3100" b="1" dirty="0"/>
              <a:t>2 fatalities in project segment </a:t>
            </a:r>
            <a:r>
              <a:rPr lang="en-US" sz="3100" b="1" dirty="0">
                <a:effectLst/>
              </a:rPr>
              <a:t>in period between 2019-2021 :</a:t>
            </a:r>
          </a:p>
          <a:p>
            <a:pPr marL="0" indent="0">
              <a:buNone/>
            </a:pPr>
            <a:endParaRPr lang="en-US" sz="3200" dirty="0">
              <a:solidFill>
                <a:srgbClr val="000000"/>
              </a:solidFill>
            </a:endParaRPr>
          </a:p>
          <a:p>
            <a:pPr>
              <a:spcBef>
                <a:spcPts val="0"/>
              </a:spcBef>
              <a:spcAft>
                <a:spcPts val="1200"/>
              </a:spcAft>
            </a:pPr>
            <a:r>
              <a:rPr lang="en-US" sz="3200" dirty="0">
                <a:solidFill>
                  <a:srgbClr val="000000"/>
                </a:solidFill>
                <a:effectLst/>
              </a:rPr>
              <a:t>Both involved occupants not wearing seat belts</a:t>
            </a:r>
          </a:p>
          <a:p>
            <a:pPr>
              <a:spcBef>
                <a:spcPts val="0"/>
              </a:spcBef>
              <a:spcAft>
                <a:spcPts val="1200"/>
              </a:spcAft>
            </a:pPr>
            <a:r>
              <a:rPr lang="en-US" sz="3200" dirty="0">
                <a:solidFill>
                  <a:srgbClr val="000000"/>
                </a:solidFill>
                <a:effectLst/>
              </a:rPr>
              <a:t>Both involved vehicles which left the roadway</a:t>
            </a:r>
          </a:p>
          <a:p>
            <a:pPr>
              <a:spcBef>
                <a:spcPts val="0"/>
              </a:spcBef>
              <a:spcAft>
                <a:spcPts val="1200"/>
              </a:spcAft>
            </a:pPr>
            <a:r>
              <a:rPr lang="en-US" sz="3200" dirty="0">
                <a:solidFill>
                  <a:srgbClr val="000000"/>
                </a:solidFill>
              </a:rPr>
              <a:t>One involved a young driver (ages 15-25) </a:t>
            </a:r>
            <a:endParaRPr lang="en-US" sz="3200" dirty="0">
              <a:solidFill>
                <a:srgbClr val="000000"/>
              </a:solidFill>
              <a:effectLst/>
            </a:endParaRPr>
          </a:p>
          <a:p>
            <a:endParaRPr lang="en-US" sz="3200" dirty="0">
              <a:solidFill>
                <a:srgbClr val="000000"/>
              </a:solidFill>
              <a:effectLst/>
            </a:endParaRPr>
          </a:p>
          <a:p>
            <a:pPr marL="0" indent="0">
              <a:buNone/>
            </a:pPr>
            <a:r>
              <a:rPr lang="en-US" sz="3100" b="1" dirty="0">
                <a:solidFill>
                  <a:srgbClr val="000000"/>
                </a:solidFill>
                <a:effectLst/>
              </a:rPr>
              <a:t>NEITHER of these crashes would have been prevented with an expanded highway</a:t>
            </a:r>
            <a:r>
              <a:rPr lang="en-US" sz="3100" dirty="0">
                <a:solidFill>
                  <a:srgbClr val="000000"/>
                </a:solidFill>
                <a:effectLst/>
              </a:rPr>
              <a:t>.</a:t>
            </a:r>
          </a:p>
          <a:p>
            <a:endParaRPr lang="en-US" dirty="0">
              <a:solidFill>
                <a:srgbClr val="000000"/>
              </a:solidFill>
              <a:effectLst/>
            </a:endParaRPr>
          </a:p>
          <a:p>
            <a:endParaRPr lang="en-US" dirty="0"/>
          </a:p>
        </p:txBody>
      </p:sp>
    </p:spTree>
    <p:extLst>
      <p:ext uri="{BB962C8B-B14F-4D97-AF65-F5344CB8AC3E}">
        <p14:creationId xmlns:p14="http://schemas.microsoft.com/office/powerpoint/2010/main" val="207003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D0EF1-7665-9801-42BC-D96B41B0CCE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6D446-6AE9-C601-E64D-F4DB9E1E7075}"/>
              </a:ext>
            </a:extLst>
          </p:cNvPr>
          <p:cNvSpPr>
            <a:spLocks noGrp="1"/>
          </p:cNvSpPr>
          <p:nvPr>
            <p:ph idx="1"/>
          </p:nvPr>
        </p:nvSpPr>
        <p:spPr>
          <a:xfrm>
            <a:off x="524656" y="329784"/>
            <a:ext cx="10829144" cy="5847179"/>
          </a:xfrm>
        </p:spPr>
        <p:txBody>
          <a:bodyPr anchor="ctr">
            <a:normAutofit/>
          </a:bodyPr>
          <a:lstStyle/>
          <a:p>
            <a:pPr marL="0" indent="0" algn="ctr">
              <a:buNone/>
            </a:pPr>
            <a:r>
              <a:rPr lang="en-US" sz="6000" b="1" dirty="0"/>
              <a:t>Misuse of Taxpayer </a:t>
            </a:r>
          </a:p>
          <a:p>
            <a:pPr marL="0" indent="0" algn="ctr">
              <a:buNone/>
            </a:pPr>
            <a:r>
              <a:rPr lang="en-US" sz="6000" b="1" dirty="0"/>
              <a:t>Resources</a:t>
            </a:r>
          </a:p>
        </p:txBody>
      </p:sp>
    </p:spTree>
    <p:extLst>
      <p:ext uri="{BB962C8B-B14F-4D97-AF65-F5344CB8AC3E}">
        <p14:creationId xmlns:p14="http://schemas.microsoft.com/office/powerpoint/2010/main" val="694569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F64AA-F954-B304-02B3-32495A0676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8618A-A9F6-CF53-C1DD-ECCC7F6173D8}"/>
              </a:ext>
            </a:extLst>
          </p:cNvPr>
          <p:cNvSpPr>
            <a:spLocks noGrp="1"/>
          </p:cNvSpPr>
          <p:nvPr>
            <p:ph idx="1"/>
          </p:nvPr>
        </p:nvSpPr>
        <p:spPr>
          <a:xfrm>
            <a:off x="367392" y="771828"/>
            <a:ext cx="11457215" cy="5390544"/>
          </a:xfrm>
        </p:spPr>
        <p:txBody>
          <a:bodyPr>
            <a:normAutofit fontScale="70000" lnSpcReduction="20000"/>
          </a:bodyPr>
          <a:lstStyle/>
          <a:p>
            <a:pPr marL="0" indent="0">
              <a:buNone/>
            </a:pPr>
            <a:r>
              <a:rPr lang="en-US" sz="4400" b="1" dirty="0">
                <a:effectLst/>
              </a:rPr>
              <a:t>Without context, ODOT consistently reports 4 serious-injury crashes </a:t>
            </a:r>
            <a:r>
              <a:rPr lang="en-US" sz="4400" b="1" dirty="0"/>
              <a:t>in project segment </a:t>
            </a:r>
            <a:r>
              <a:rPr lang="en-US" sz="4400" b="1" dirty="0">
                <a:effectLst/>
              </a:rPr>
              <a:t>in period between 2019-2021 :</a:t>
            </a:r>
          </a:p>
          <a:p>
            <a:pPr marL="0" indent="0">
              <a:spcAft>
                <a:spcPts val="1200"/>
              </a:spcAft>
              <a:buNone/>
            </a:pPr>
            <a:endParaRPr lang="en-US" sz="4100" dirty="0">
              <a:solidFill>
                <a:srgbClr val="000000"/>
              </a:solidFill>
              <a:effectLst/>
            </a:endParaRPr>
          </a:p>
          <a:p>
            <a:pPr>
              <a:spcBef>
                <a:spcPts val="0"/>
              </a:spcBef>
              <a:spcAft>
                <a:spcPts val="1200"/>
              </a:spcAft>
            </a:pPr>
            <a:r>
              <a:rPr lang="en-US" sz="4100" dirty="0">
                <a:solidFill>
                  <a:srgbClr val="000000"/>
                </a:solidFill>
              </a:rPr>
              <a:t>Three of the four injury crashes involved speeding </a:t>
            </a:r>
          </a:p>
          <a:p>
            <a:pPr>
              <a:spcBef>
                <a:spcPts val="0"/>
              </a:spcBef>
              <a:spcAft>
                <a:spcPts val="1200"/>
              </a:spcAft>
            </a:pPr>
            <a:r>
              <a:rPr lang="en-US" sz="4100" dirty="0">
                <a:solidFill>
                  <a:srgbClr val="000000"/>
                </a:solidFill>
              </a:rPr>
              <a:t>Three involved a young driver (ages 15-25) </a:t>
            </a:r>
          </a:p>
          <a:p>
            <a:pPr>
              <a:spcBef>
                <a:spcPts val="0"/>
              </a:spcBef>
              <a:spcAft>
                <a:spcPts val="1200"/>
              </a:spcAft>
            </a:pPr>
            <a:r>
              <a:rPr lang="en-US" sz="4100" dirty="0">
                <a:solidFill>
                  <a:srgbClr val="000000"/>
                </a:solidFill>
              </a:rPr>
              <a:t>Three involved vehicles which left the roadway </a:t>
            </a:r>
          </a:p>
          <a:p>
            <a:pPr>
              <a:spcBef>
                <a:spcPts val="0"/>
              </a:spcBef>
              <a:spcAft>
                <a:spcPts val="1200"/>
              </a:spcAft>
            </a:pPr>
            <a:r>
              <a:rPr lang="en-US" sz="4100" dirty="0">
                <a:solidFill>
                  <a:srgbClr val="000000"/>
                </a:solidFill>
              </a:rPr>
              <a:t>One injury crash involved alcohol </a:t>
            </a:r>
          </a:p>
          <a:p>
            <a:pPr>
              <a:spcBef>
                <a:spcPts val="0"/>
              </a:spcBef>
              <a:spcAft>
                <a:spcPts val="1200"/>
              </a:spcAft>
            </a:pPr>
            <a:r>
              <a:rPr lang="en-US" sz="4100" dirty="0">
                <a:solidFill>
                  <a:srgbClr val="000000"/>
                </a:solidFill>
              </a:rPr>
              <a:t>One involved a motorcycle </a:t>
            </a:r>
          </a:p>
          <a:p>
            <a:pPr>
              <a:spcBef>
                <a:spcPts val="0"/>
              </a:spcBef>
              <a:spcAft>
                <a:spcPts val="1200"/>
              </a:spcAft>
            </a:pPr>
            <a:r>
              <a:rPr lang="en-US" sz="4100" dirty="0">
                <a:solidFill>
                  <a:srgbClr val="000000"/>
                </a:solidFill>
              </a:rPr>
              <a:t>One involved an occupant not wearing a seatbelt</a:t>
            </a:r>
          </a:p>
          <a:p>
            <a:endParaRPr lang="en-US" sz="3200" dirty="0">
              <a:solidFill>
                <a:srgbClr val="000000"/>
              </a:solidFill>
              <a:effectLst/>
            </a:endParaRPr>
          </a:p>
          <a:p>
            <a:pPr marL="0" indent="0">
              <a:buNone/>
            </a:pPr>
            <a:r>
              <a:rPr lang="en-US" sz="4400" b="1" dirty="0">
                <a:solidFill>
                  <a:srgbClr val="000000"/>
                </a:solidFill>
                <a:effectLst/>
              </a:rPr>
              <a:t>NONE of these crashes would have been prevented with an expanded highway</a:t>
            </a:r>
            <a:r>
              <a:rPr lang="en-US" sz="4400" dirty="0">
                <a:solidFill>
                  <a:srgbClr val="000000"/>
                </a:solidFill>
                <a:effectLst/>
              </a:rPr>
              <a:t>.</a:t>
            </a:r>
          </a:p>
          <a:p>
            <a:endParaRPr lang="en-US" dirty="0">
              <a:solidFill>
                <a:srgbClr val="000000"/>
              </a:solidFill>
              <a:effectLst/>
            </a:endParaRPr>
          </a:p>
          <a:p>
            <a:endParaRPr lang="en-US" dirty="0"/>
          </a:p>
        </p:txBody>
      </p:sp>
    </p:spTree>
    <p:extLst>
      <p:ext uri="{BB962C8B-B14F-4D97-AF65-F5344CB8AC3E}">
        <p14:creationId xmlns:p14="http://schemas.microsoft.com/office/powerpoint/2010/main" val="1222860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53865-B699-5CA5-4012-E264B505E3EE}"/>
              </a:ext>
            </a:extLst>
          </p:cNvPr>
          <p:cNvSpPr>
            <a:spLocks noGrp="1"/>
          </p:cNvSpPr>
          <p:nvPr>
            <p:ph idx="1"/>
          </p:nvPr>
        </p:nvSpPr>
        <p:spPr>
          <a:xfrm>
            <a:off x="1114771" y="799832"/>
            <a:ext cx="9962458" cy="5636826"/>
          </a:xfrm>
        </p:spPr>
        <p:txBody>
          <a:bodyPr>
            <a:normAutofit fontScale="92500" lnSpcReduction="10000"/>
          </a:bodyPr>
          <a:lstStyle/>
          <a:p>
            <a:pPr marL="0" indent="0" algn="ctr">
              <a:buNone/>
            </a:pPr>
            <a:r>
              <a:rPr lang="en-US" sz="7700" b="1" dirty="0"/>
              <a:t>ODOT claims length and curvature of ramps are deficient on existing expressway.</a:t>
            </a:r>
          </a:p>
          <a:p>
            <a:pPr marL="0" indent="0" algn="ctr">
              <a:buNone/>
            </a:pPr>
            <a:endParaRPr lang="en-US" sz="7700" b="1" dirty="0"/>
          </a:p>
          <a:p>
            <a:pPr marL="0" indent="0" algn="ctr">
              <a:buNone/>
            </a:pPr>
            <a:r>
              <a:rPr lang="en-US" sz="7700" b="1" dirty="0"/>
              <a:t>Compare…</a:t>
            </a:r>
          </a:p>
          <a:p>
            <a:endParaRPr lang="en-US" dirty="0"/>
          </a:p>
        </p:txBody>
      </p:sp>
    </p:spTree>
    <p:extLst>
      <p:ext uri="{BB962C8B-B14F-4D97-AF65-F5344CB8AC3E}">
        <p14:creationId xmlns:p14="http://schemas.microsoft.com/office/powerpoint/2010/main" val="2724987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C06671-2826-AAF4-1950-B34259F6DEB9}"/>
              </a:ext>
            </a:extLst>
          </p:cNvPr>
          <p:cNvPicPr>
            <a:picLocks noGrp="1" noChangeAspect="1"/>
          </p:cNvPicPr>
          <p:nvPr>
            <p:ph idx="1"/>
          </p:nvPr>
        </p:nvPicPr>
        <p:blipFill>
          <a:blip r:embed="rId3"/>
          <a:stretch>
            <a:fillRect/>
          </a:stretch>
        </p:blipFill>
        <p:spPr>
          <a:xfrm>
            <a:off x="5048505" y="189186"/>
            <a:ext cx="4848549" cy="6274594"/>
          </a:xfrm>
        </p:spPr>
      </p:pic>
      <p:sp>
        <p:nvSpPr>
          <p:cNvPr id="6" name="TextBox 5">
            <a:extLst>
              <a:ext uri="{FF2B5EF4-FFF2-40B4-BE49-F238E27FC236}">
                <a16:creationId xmlns:a16="http://schemas.microsoft.com/office/drawing/2014/main" id="{3FA9D6CD-ADE7-54A7-8784-ED6779BB9F0B}"/>
              </a:ext>
            </a:extLst>
          </p:cNvPr>
          <p:cNvSpPr txBox="1"/>
          <p:nvPr/>
        </p:nvSpPr>
        <p:spPr>
          <a:xfrm>
            <a:off x="884200" y="1012953"/>
            <a:ext cx="4581417" cy="2246769"/>
          </a:xfrm>
          <a:prstGeom prst="rect">
            <a:avLst/>
          </a:prstGeom>
          <a:noFill/>
        </p:spPr>
        <p:txBody>
          <a:bodyPr wrap="square" rtlCol="0">
            <a:spAutoFit/>
          </a:bodyPr>
          <a:lstStyle/>
          <a:p>
            <a:r>
              <a:rPr lang="en-US" sz="2800" b="1" dirty="0"/>
              <a:t>Talmadge Road On Ramp –</a:t>
            </a:r>
          </a:p>
          <a:p>
            <a:endParaRPr lang="en-US" sz="2800" b="1" dirty="0"/>
          </a:p>
          <a:p>
            <a:r>
              <a:rPr lang="en-US" sz="2800" b="1" dirty="0"/>
              <a:t>Length of +/- 1,225 ft., with 700 ft. straightaway onto highway, versus…</a:t>
            </a:r>
          </a:p>
        </p:txBody>
      </p:sp>
    </p:spTree>
    <p:extLst>
      <p:ext uri="{BB962C8B-B14F-4D97-AF65-F5344CB8AC3E}">
        <p14:creationId xmlns:p14="http://schemas.microsoft.com/office/powerpoint/2010/main" val="1363082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B87E9E-8A4F-0319-A020-61390A965B30}"/>
              </a:ext>
            </a:extLst>
          </p:cNvPr>
          <p:cNvPicPr>
            <a:picLocks noGrp="1" noChangeAspect="1"/>
          </p:cNvPicPr>
          <p:nvPr>
            <p:ph idx="1"/>
          </p:nvPr>
        </p:nvPicPr>
        <p:blipFill>
          <a:blip r:embed="rId3"/>
          <a:stretch>
            <a:fillRect/>
          </a:stretch>
        </p:blipFill>
        <p:spPr>
          <a:xfrm>
            <a:off x="4505253" y="-936061"/>
            <a:ext cx="6746001" cy="8730121"/>
          </a:xfrm>
        </p:spPr>
      </p:pic>
      <p:sp>
        <p:nvSpPr>
          <p:cNvPr id="6" name="TextBox 5">
            <a:extLst>
              <a:ext uri="{FF2B5EF4-FFF2-40B4-BE49-F238E27FC236}">
                <a16:creationId xmlns:a16="http://schemas.microsoft.com/office/drawing/2014/main" id="{22EC231C-0CF9-1439-CF27-F8090EBC78C8}"/>
              </a:ext>
            </a:extLst>
          </p:cNvPr>
          <p:cNvSpPr txBox="1"/>
          <p:nvPr/>
        </p:nvSpPr>
        <p:spPr>
          <a:xfrm>
            <a:off x="442252" y="428178"/>
            <a:ext cx="4524194" cy="6001643"/>
          </a:xfrm>
          <a:prstGeom prst="rect">
            <a:avLst/>
          </a:prstGeom>
          <a:noFill/>
        </p:spPr>
        <p:txBody>
          <a:bodyPr wrap="square" rtlCol="0">
            <a:spAutoFit/>
          </a:bodyPr>
          <a:lstStyle/>
          <a:p>
            <a:r>
              <a:rPr lang="en-US" sz="2400" b="1" dirty="0"/>
              <a:t>I-475 West Interchange with US-23 South – </a:t>
            </a:r>
          </a:p>
          <a:p>
            <a:endParaRPr lang="en-US" sz="2400" b="1" dirty="0"/>
          </a:p>
          <a:p>
            <a:r>
              <a:rPr lang="en-US" sz="2400" b="1" dirty="0"/>
              <a:t>ODOT reconfigured interchange within the last 10 years.</a:t>
            </a:r>
          </a:p>
          <a:p>
            <a:endParaRPr lang="en-US" sz="2400" b="1" dirty="0"/>
          </a:p>
          <a:p>
            <a:r>
              <a:rPr lang="en-US" sz="2400" b="1" dirty="0"/>
              <a:t>At highway speeds of 60-65 MPH on both highways, Westbound I-475 traffic has just 990 ft. to access Central Avenue Exit, inside a major curve, while merging with southbound US-23 traffic.</a:t>
            </a:r>
          </a:p>
          <a:p>
            <a:endParaRPr lang="en-US" sz="2400" b="1" dirty="0"/>
          </a:p>
          <a:p>
            <a:r>
              <a:rPr lang="en-US" sz="2400" b="1" dirty="0"/>
              <a:t>All at the same time.</a:t>
            </a:r>
          </a:p>
        </p:txBody>
      </p:sp>
    </p:spTree>
    <p:extLst>
      <p:ext uri="{BB962C8B-B14F-4D97-AF65-F5344CB8AC3E}">
        <p14:creationId xmlns:p14="http://schemas.microsoft.com/office/powerpoint/2010/main" val="3187667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C398C8-BCAC-93F4-E379-325807212DCD}"/>
              </a:ext>
            </a:extLst>
          </p:cNvPr>
          <p:cNvSpPr txBox="1"/>
          <p:nvPr/>
        </p:nvSpPr>
        <p:spPr>
          <a:xfrm>
            <a:off x="2579204" y="1335558"/>
            <a:ext cx="7033591" cy="3785652"/>
          </a:xfrm>
          <a:prstGeom prst="rect">
            <a:avLst/>
          </a:prstGeom>
          <a:noFill/>
        </p:spPr>
        <p:txBody>
          <a:bodyPr wrap="square">
            <a:spAutoFit/>
          </a:bodyPr>
          <a:lstStyle/>
          <a:p>
            <a:pPr algn="ctr"/>
            <a:r>
              <a:rPr lang="en-US" sz="6000" b="1" dirty="0"/>
              <a:t>Risks and Harms to the Neighborhoods… Already </a:t>
            </a:r>
          </a:p>
        </p:txBody>
      </p:sp>
    </p:spTree>
    <p:extLst>
      <p:ext uri="{BB962C8B-B14F-4D97-AF65-F5344CB8AC3E}">
        <p14:creationId xmlns:p14="http://schemas.microsoft.com/office/powerpoint/2010/main" val="3867104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4F0674-2143-FBC6-5843-AB5517205A3D}"/>
              </a:ext>
            </a:extLst>
          </p:cNvPr>
          <p:cNvPicPr>
            <a:picLocks noGrp="1" noChangeAspect="1"/>
          </p:cNvPicPr>
          <p:nvPr>
            <p:ph idx="1"/>
          </p:nvPr>
        </p:nvPicPr>
        <p:blipFill>
          <a:blip r:embed="rId2"/>
          <a:stretch>
            <a:fillRect/>
          </a:stretch>
        </p:blipFill>
        <p:spPr>
          <a:xfrm>
            <a:off x="1412598" y="639376"/>
            <a:ext cx="9238926" cy="5196896"/>
          </a:xfrm>
          <a:prstGeom prst="rect">
            <a:avLst/>
          </a:prstGeom>
        </p:spPr>
      </p:pic>
    </p:spTree>
    <p:extLst>
      <p:ext uri="{BB962C8B-B14F-4D97-AF65-F5344CB8AC3E}">
        <p14:creationId xmlns:p14="http://schemas.microsoft.com/office/powerpoint/2010/main" val="2511640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F17D649-5039-0530-A345-72B959B5323B}"/>
              </a:ext>
            </a:extLst>
          </p:cNvPr>
          <p:cNvPicPr>
            <a:picLocks noGrp="1" noChangeAspect="1"/>
          </p:cNvPicPr>
          <p:nvPr>
            <p:ph idx="1"/>
          </p:nvPr>
        </p:nvPicPr>
        <p:blipFill>
          <a:blip r:embed="rId2"/>
          <a:stretch>
            <a:fillRect/>
          </a:stretch>
        </p:blipFill>
        <p:spPr>
          <a:xfrm>
            <a:off x="637022" y="553072"/>
            <a:ext cx="10657054" cy="5994593"/>
          </a:xfrm>
          <a:prstGeom prst="rect">
            <a:avLst/>
          </a:prstGeom>
        </p:spPr>
      </p:pic>
    </p:spTree>
    <p:extLst>
      <p:ext uri="{BB962C8B-B14F-4D97-AF65-F5344CB8AC3E}">
        <p14:creationId xmlns:p14="http://schemas.microsoft.com/office/powerpoint/2010/main" val="690325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57F31F-9CEC-5385-9EE5-C053FBCD454B}"/>
              </a:ext>
            </a:extLst>
          </p:cNvPr>
          <p:cNvPicPr>
            <a:picLocks noGrp="1" noChangeAspect="1"/>
          </p:cNvPicPr>
          <p:nvPr>
            <p:ph idx="1"/>
          </p:nvPr>
        </p:nvPicPr>
        <p:blipFill>
          <a:blip r:embed="rId2"/>
          <a:stretch>
            <a:fillRect/>
          </a:stretch>
        </p:blipFill>
        <p:spPr>
          <a:xfrm>
            <a:off x="1445741" y="-575563"/>
            <a:ext cx="8414951" cy="9290385"/>
          </a:xfrm>
        </p:spPr>
      </p:pic>
    </p:spTree>
    <p:extLst>
      <p:ext uri="{BB962C8B-B14F-4D97-AF65-F5344CB8AC3E}">
        <p14:creationId xmlns:p14="http://schemas.microsoft.com/office/powerpoint/2010/main" val="3017144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105759-A3F4-1905-75D2-AF6CA8C5B0CF}"/>
              </a:ext>
            </a:extLst>
          </p:cNvPr>
          <p:cNvPicPr>
            <a:picLocks noGrp="1" noChangeAspect="1"/>
          </p:cNvPicPr>
          <p:nvPr>
            <p:ph idx="1"/>
          </p:nvPr>
        </p:nvPicPr>
        <p:blipFill>
          <a:blip r:embed="rId3"/>
          <a:stretch>
            <a:fillRect/>
          </a:stretch>
        </p:blipFill>
        <p:spPr>
          <a:xfrm rot="16200000">
            <a:off x="1924681" y="-1923411"/>
            <a:ext cx="8801102" cy="10819120"/>
          </a:xfrm>
        </p:spPr>
      </p:pic>
    </p:spTree>
    <p:extLst>
      <p:ext uri="{BB962C8B-B14F-4D97-AF65-F5344CB8AC3E}">
        <p14:creationId xmlns:p14="http://schemas.microsoft.com/office/powerpoint/2010/main" val="1284143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71897-9E7B-EEAB-DF71-E823B0ABEA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E1870D-19E5-B675-3754-605CFB7423C0}"/>
              </a:ext>
            </a:extLst>
          </p:cNvPr>
          <p:cNvSpPr>
            <a:spLocks noGrp="1"/>
          </p:cNvSpPr>
          <p:nvPr>
            <p:ph idx="1"/>
          </p:nvPr>
        </p:nvSpPr>
        <p:spPr>
          <a:xfrm>
            <a:off x="524656" y="329784"/>
            <a:ext cx="10829144" cy="5847179"/>
          </a:xfrm>
        </p:spPr>
        <p:txBody>
          <a:bodyPr anchor="ctr">
            <a:normAutofit/>
          </a:bodyPr>
          <a:lstStyle/>
          <a:p>
            <a:pPr marL="0" indent="0" algn="ctr">
              <a:buNone/>
            </a:pPr>
            <a:r>
              <a:rPr lang="en-US" sz="6000" b="1" dirty="0"/>
              <a:t>ODOT Snubbed Neighborhood Residents…and Continues to Exclude Us To This Day</a:t>
            </a:r>
            <a:endParaRPr lang="en-US" sz="6000" dirty="0"/>
          </a:p>
        </p:txBody>
      </p:sp>
    </p:spTree>
    <p:extLst>
      <p:ext uri="{BB962C8B-B14F-4D97-AF65-F5344CB8AC3E}">
        <p14:creationId xmlns:p14="http://schemas.microsoft.com/office/powerpoint/2010/main" val="40215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ocument with numbers and red circles&#10;&#10;Description automatically generated">
            <a:extLst>
              <a:ext uri="{FF2B5EF4-FFF2-40B4-BE49-F238E27FC236}">
                <a16:creationId xmlns:a16="http://schemas.microsoft.com/office/drawing/2014/main" id="{806B74CE-FD37-DEB7-DEF0-08FC37FBC838}"/>
              </a:ext>
            </a:extLst>
          </p:cNvPr>
          <p:cNvPicPr>
            <a:picLocks noGrp="1" noChangeAspect="1"/>
          </p:cNvPicPr>
          <p:nvPr>
            <p:ph idx="1"/>
          </p:nvPr>
        </p:nvPicPr>
        <p:blipFill>
          <a:blip r:embed="rId3"/>
          <a:stretch>
            <a:fillRect/>
          </a:stretch>
        </p:blipFill>
        <p:spPr>
          <a:xfrm>
            <a:off x="3043817" y="250825"/>
            <a:ext cx="6104365" cy="6400800"/>
          </a:xfrm>
        </p:spPr>
      </p:pic>
    </p:spTree>
    <p:extLst>
      <p:ext uri="{BB962C8B-B14F-4D97-AF65-F5344CB8AC3E}">
        <p14:creationId xmlns:p14="http://schemas.microsoft.com/office/powerpoint/2010/main" val="1573576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11734-EAB5-10BC-DBED-FDE691281B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7C82FF-F106-0380-8120-C736B65EDD91}"/>
              </a:ext>
            </a:extLst>
          </p:cNvPr>
          <p:cNvSpPr>
            <a:spLocks noGrp="1"/>
          </p:cNvSpPr>
          <p:nvPr>
            <p:ph idx="1"/>
          </p:nvPr>
        </p:nvSpPr>
        <p:spPr>
          <a:xfrm>
            <a:off x="788894" y="830527"/>
            <a:ext cx="10564906" cy="5337191"/>
          </a:xfrm>
        </p:spPr>
        <p:txBody>
          <a:bodyPr>
            <a:normAutofit/>
          </a:bodyPr>
          <a:lstStyle/>
          <a:p>
            <a:pPr marL="0" indent="0">
              <a:buNone/>
            </a:pPr>
            <a:r>
              <a:rPr lang="en-US" sz="3000" b="1" dirty="0">
                <a:effectLst/>
              </a:rPr>
              <a:t>ODOT’s own consulting engineers, </a:t>
            </a:r>
            <a:r>
              <a:rPr lang="en-US" sz="3000" b="1" dirty="0" err="1">
                <a:effectLst/>
              </a:rPr>
              <a:t>Mannik</a:t>
            </a:r>
            <a:r>
              <a:rPr lang="en-US" sz="3000" b="1" dirty="0">
                <a:effectLst/>
              </a:rPr>
              <a:t> &amp; Smith, warned them that neighborhoods should be involved. </a:t>
            </a:r>
            <a:endParaRPr lang="en-US" sz="3000" dirty="0">
              <a:effectLst/>
            </a:endParaRPr>
          </a:p>
          <a:p>
            <a:pPr marL="0" indent="0">
              <a:buNone/>
            </a:pPr>
            <a:endParaRPr lang="en-US" sz="3000" dirty="0">
              <a:effectLst/>
            </a:endParaRPr>
          </a:p>
          <a:p>
            <a:pPr marL="0" indent="0">
              <a:buNone/>
            </a:pPr>
            <a:r>
              <a:rPr lang="en-US" sz="3000" dirty="0"/>
              <a:t>“</a:t>
            </a:r>
            <a:r>
              <a:rPr lang="en-US" sz="3000" dirty="0">
                <a:effectLst/>
              </a:rPr>
              <a:t>Because of the opposition heard during the first phase of public involvement, </a:t>
            </a:r>
            <a:r>
              <a:rPr lang="en-US" sz="3000" dirty="0">
                <a:effectLst/>
                <a:highlight>
                  <a:srgbClr val="FFFF00"/>
                </a:highlight>
              </a:rPr>
              <a:t>it will be important to be open and transparent with the public throughout the I-475 Improvement Project </a:t>
            </a:r>
            <a:r>
              <a:rPr lang="en-US" sz="3000" dirty="0">
                <a:effectLst/>
              </a:rPr>
              <a:t>(LUC-475-10.20, PID 115418), </a:t>
            </a:r>
            <a:r>
              <a:rPr lang="en-US" sz="3000" dirty="0">
                <a:effectLst/>
                <a:highlight>
                  <a:srgbClr val="FFFF00"/>
                </a:highlight>
              </a:rPr>
              <a:t>taking into account the public’s concerns </a:t>
            </a:r>
            <a:r>
              <a:rPr lang="en-US" sz="3000" dirty="0">
                <a:effectLst/>
              </a:rPr>
              <a:t>and explaining the reasoning behind the decisions being made.” </a:t>
            </a:r>
          </a:p>
          <a:p>
            <a:pPr marL="0" indent="0">
              <a:buNone/>
            </a:pPr>
            <a:endParaRPr lang="en-US" sz="3000" dirty="0"/>
          </a:p>
          <a:p>
            <a:pPr marL="0" indent="0">
              <a:buNone/>
            </a:pPr>
            <a:r>
              <a:rPr lang="en-US" sz="3000" b="1" dirty="0">
                <a:effectLst/>
              </a:rPr>
              <a:t>ODOT ignored the recommendation and continues to do so.</a:t>
            </a:r>
          </a:p>
          <a:p>
            <a:pPr marL="0" indent="0">
              <a:buNone/>
            </a:pPr>
            <a:endParaRPr lang="en-US" sz="4100" dirty="0"/>
          </a:p>
          <a:p>
            <a:pPr marL="0" indent="0">
              <a:buNone/>
            </a:pPr>
            <a:endParaRPr lang="en-US" dirty="0"/>
          </a:p>
        </p:txBody>
      </p:sp>
    </p:spTree>
    <p:extLst>
      <p:ext uri="{BB962C8B-B14F-4D97-AF65-F5344CB8AC3E}">
        <p14:creationId xmlns:p14="http://schemas.microsoft.com/office/powerpoint/2010/main" val="1391037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7D2FC-C608-F554-092D-EC047CD58DE1}"/>
              </a:ext>
            </a:extLst>
          </p:cNvPr>
          <p:cNvSpPr>
            <a:spLocks noGrp="1"/>
          </p:cNvSpPr>
          <p:nvPr>
            <p:ph type="title"/>
          </p:nvPr>
        </p:nvSpPr>
        <p:spPr>
          <a:xfrm>
            <a:off x="838200" y="705784"/>
            <a:ext cx="10515600" cy="1325563"/>
          </a:xfrm>
        </p:spPr>
        <p:txBody>
          <a:bodyPr>
            <a:normAutofit fontScale="90000"/>
          </a:bodyPr>
          <a:lstStyle/>
          <a:p>
            <a:r>
              <a:rPr lang="en-US" sz="6000" b="1" dirty="0">
                <a:latin typeface="+mn-lt"/>
                <a:ea typeface="+mn-ea"/>
                <a:cs typeface="+mn-cs"/>
              </a:rPr>
              <a:t>ODOT committed to Newsletters they never produced</a:t>
            </a:r>
            <a:br>
              <a:rPr lang="en-US" dirty="0"/>
            </a:br>
            <a:endParaRPr lang="en-US" dirty="0"/>
          </a:p>
        </p:txBody>
      </p:sp>
      <p:sp>
        <p:nvSpPr>
          <p:cNvPr id="3" name="Content Placeholder 2">
            <a:extLst>
              <a:ext uri="{FF2B5EF4-FFF2-40B4-BE49-F238E27FC236}">
                <a16:creationId xmlns:a16="http://schemas.microsoft.com/office/drawing/2014/main" id="{44AB56C5-BB7E-0251-895B-7A22346FD2D3}"/>
              </a:ext>
            </a:extLst>
          </p:cNvPr>
          <p:cNvSpPr>
            <a:spLocks noGrp="1"/>
          </p:cNvSpPr>
          <p:nvPr>
            <p:ph idx="1"/>
          </p:nvPr>
        </p:nvSpPr>
        <p:spPr>
          <a:xfrm>
            <a:off x="1219200" y="2429669"/>
            <a:ext cx="10905565" cy="3063501"/>
          </a:xfrm>
        </p:spPr>
        <p:txBody>
          <a:bodyPr>
            <a:normAutofit/>
          </a:bodyPr>
          <a:lstStyle/>
          <a:p>
            <a:pPr marL="0" indent="0">
              <a:buNone/>
            </a:pPr>
            <a:r>
              <a:rPr lang="en-US" b="1" dirty="0">
                <a:effectLst/>
                <a:latin typeface="TrebuchetMS" panose="020B0703020202090204" pitchFamily="34" charset="0"/>
              </a:rPr>
              <a:t>“Newsletter</a:t>
            </a:r>
            <a:r>
              <a:rPr lang="en-US" dirty="0">
                <a:effectLst/>
                <a:latin typeface="TrebuchetMS" panose="020B0703020202090204" pitchFamily="34" charset="0"/>
              </a:rPr>
              <a:t>: Newsletters with updates on the LUC-475-10.21 project will be developed by the consultant team as there are project updates available to share. </a:t>
            </a:r>
            <a:r>
              <a:rPr lang="en-US" dirty="0">
                <a:effectLst/>
                <a:highlight>
                  <a:srgbClr val="FFFF00"/>
                </a:highlight>
                <a:latin typeface="TrebuchetMS" panose="020B0703020202090204" pitchFamily="34" charset="0"/>
              </a:rPr>
              <a:t>Up to eight quarterly newsletters will be distributed to the public and stakeholders throughout the project and will also be made available on the project website. Newsletters may be provided in additional languages depending on the need.”</a:t>
            </a:r>
            <a:endParaRPr lang="en-US" dirty="0"/>
          </a:p>
          <a:p>
            <a:pPr marL="0" indent="0">
              <a:buNone/>
            </a:pPr>
            <a:endParaRPr lang="en-US" dirty="0"/>
          </a:p>
        </p:txBody>
      </p:sp>
      <p:sp>
        <p:nvSpPr>
          <p:cNvPr id="4" name="TextBox 3">
            <a:extLst>
              <a:ext uri="{FF2B5EF4-FFF2-40B4-BE49-F238E27FC236}">
                <a16:creationId xmlns:a16="http://schemas.microsoft.com/office/drawing/2014/main" id="{44A8217E-C1D9-8BA8-0929-B06425B98211}"/>
              </a:ext>
            </a:extLst>
          </p:cNvPr>
          <p:cNvSpPr txBox="1"/>
          <p:nvPr/>
        </p:nvSpPr>
        <p:spPr>
          <a:xfrm>
            <a:off x="1219200" y="5652653"/>
            <a:ext cx="9144000" cy="646331"/>
          </a:xfrm>
          <a:prstGeom prst="rect">
            <a:avLst/>
          </a:prstGeom>
          <a:noFill/>
        </p:spPr>
        <p:txBody>
          <a:bodyPr wrap="square" rtlCol="0">
            <a:spAutoFit/>
          </a:bodyPr>
          <a:lstStyle/>
          <a:p>
            <a:r>
              <a:rPr lang="en-US" dirty="0"/>
              <a:t>Source: Public Engagement Plan, I-475 Improvement Project, LUC-475-10.21 (PID 115418). </a:t>
            </a:r>
            <a:r>
              <a:rPr lang="en-US" dirty="0" err="1"/>
              <a:t>TranSystems</a:t>
            </a:r>
            <a:r>
              <a:rPr lang="en-US" dirty="0"/>
              <a:t> for Ohio Department of Transportation. Feb 2023</a:t>
            </a:r>
          </a:p>
        </p:txBody>
      </p:sp>
    </p:spTree>
    <p:extLst>
      <p:ext uri="{BB962C8B-B14F-4D97-AF65-F5344CB8AC3E}">
        <p14:creationId xmlns:p14="http://schemas.microsoft.com/office/powerpoint/2010/main" val="3758574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43FC-980D-D045-0189-BC864357C60C}"/>
              </a:ext>
            </a:extLst>
          </p:cNvPr>
          <p:cNvSpPr>
            <a:spLocks noGrp="1"/>
          </p:cNvSpPr>
          <p:nvPr>
            <p:ph type="title"/>
          </p:nvPr>
        </p:nvSpPr>
        <p:spPr>
          <a:xfrm>
            <a:off x="838199" y="365125"/>
            <a:ext cx="11066929" cy="1325563"/>
          </a:xfrm>
        </p:spPr>
        <p:txBody>
          <a:bodyPr>
            <a:noAutofit/>
          </a:bodyPr>
          <a:lstStyle/>
          <a:p>
            <a:pPr marL="0" indent="0"/>
            <a:r>
              <a:rPr lang="en-US" sz="3200" b="1" dirty="0">
                <a:effectLst/>
              </a:rPr>
              <a:t>ODOT Project Newsletter, Volume 1, Spring 2023 – </a:t>
            </a:r>
            <a:br>
              <a:rPr lang="en-US" sz="3200" b="1" dirty="0">
                <a:effectLst/>
              </a:rPr>
            </a:br>
            <a:r>
              <a:rPr lang="en-US" sz="3200" b="1" dirty="0">
                <a:effectLst/>
              </a:rPr>
              <a:t>Never distributed to any neighbor—only to “stakeholders”</a:t>
            </a:r>
            <a:br>
              <a:rPr lang="en-US" sz="3200" b="1" dirty="0">
                <a:effectLst/>
              </a:rPr>
            </a:br>
            <a:endParaRPr lang="en-US" sz="3200" dirty="0"/>
          </a:p>
        </p:txBody>
      </p:sp>
      <p:sp>
        <p:nvSpPr>
          <p:cNvPr id="3" name="Content Placeholder 2">
            <a:extLst>
              <a:ext uri="{FF2B5EF4-FFF2-40B4-BE49-F238E27FC236}">
                <a16:creationId xmlns:a16="http://schemas.microsoft.com/office/drawing/2014/main" id="{3FD6C207-8CF4-F392-9BFC-E9C5CECBA339}"/>
              </a:ext>
            </a:extLst>
          </p:cNvPr>
          <p:cNvSpPr>
            <a:spLocks noGrp="1"/>
          </p:cNvSpPr>
          <p:nvPr>
            <p:ph idx="1"/>
          </p:nvPr>
        </p:nvSpPr>
        <p:spPr>
          <a:xfrm>
            <a:off x="838198" y="1413247"/>
            <a:ext cx="10851777" cy="5079628"/>
          </a:xfrm>
        </p:spPr>
        <p:txBody>
          <a:bodyPr>
            <a:normAutofit fontScale="70000" lnSpcReduction="20000"/>
          </a:bodyPr>
          <a:lstStyle/>
          <a:p>
            <a:pPr marL="0" indent="0">
              <a:spcAft>
                <a:spcPts val="600"/>
              </a:spcAft>
              <a:buNone/>
            </a:pPr>
            <a:br>
              <a:rPr lang="en-US" sz="3700" b="1" dirty="0">
                <a:effectLst/>
                <a:latin typeface="Helvetica" pitchFamily="2" charset="0"/>
              </a:rPr>
            </a:br>
            <a:r>
              <a:rPr lang="en-US" sz="3700" dirty="0">
                <a:effectLst/>
                <a:latin typeface="Helvetica" pitchFamily="2" charset="0"/>
              </a:rPr>
              <a:t>As the Ohio Department of Transportation’s District 2 Deputy Director, I want to welcome you to the first newsletter for the Proposed I-475 East/West Improvement Project. On behalf of our project team, </a:t>
            </a:r>
            <a:r>
              <a:rPr lang="en-US" sz="3700" dirty="0">
                <a:effectLst/>
                <a:highlight>
                  <a:srgbClr val="FFFF00"/>
                </a:highlight>
                <a:latin typeface="Helvetica" pitchFamily="2" charset="0"/>
              </a:rPr>
              <a:t>it is our sincere commitment to you that we will be engaging and informative throughout the life of this study. We will be sharing information to keep you updated, seeking your feedback, listening to your concerns, and answering your questions throughout the project development process. </a:t>
            </a:r>
            <a:r>
              <a:rPr lang="en-US" sz="3700" dirty="0">
                <a:effectLst/>
                <a:latin typeface="Helvetica" pitchFamily="2" charset="0"/>
              </a:rPr>
              <a:t>In this regard, information on how to find out more about the project and how to stay connected with the project team can be found in this newsletter and on the project’s website. We encourage you to sign up to receive future newsletters and public notices. </a:t>
            </a:r>
            <a:endParaRPr lang="en-US" sz="3700" dirty="0">
              <a:latin typeface="Helvetica" pitchFamily="2" charset="0"/>
            </a:endParaRPr>
          </a:p>
          <a:p>
            <a:pPr marL="3657600" lvl="8" indent="0">
              <a:buNone/>
            </a:pPr>
            <a:r>
              <a:rPr lang="en-US" sz="3700" dirty="0">
                <a:effectLst/>
                <a:latin typeface="Helvetica" pitchFamily="2" charset="0"/>
              </a:rPr>
              <a:t>Respectfully,</a:t>
            </a:r>
            <a:br>
              <a:rPr lang="en-US" sz="3700" dirty="0">
                <a:effectLst/>
                <a:latin typeface="Helvetica" pitchFamily="2" charset="0"/>
              </a:rPr>
            </a:br>
            <a:r>
              <a:rPr lang="en-US" sz="3700" dirty="0">
                <a:effectLst/>
                <a:highlight>
                  <a:srgbClr val="FFFF00"/>
                </a:highlight>
                <a:latin typeface="Helvetica" pitchFamily="2" charset="0"/>
              </a:rPr>
              <a:t>Pat </a:t>
            </a:r>
            <a:r>
              <a:rPr lang="en-US" sz="3700" dirty="0" err="1">
                <a:effectLst/>
                <a:highlight>
                  <a:srgbClr val="FFFF00"/>
                </a:highlight>
                <a:latin typeface="Helvetica" pitchFamily="2" charset="0"/>
              </a:rPr>
              <a:t>McColley</a:t>
            </a:r>
            <a:r>
              <a:rPr lang="en-US" sz="3700" dirty="0">
                <a:effectLst/>
                <a:highlight>
                  <a:srgbClr val="FFFF00"/>
                </a:highlight>
                <a:latin typeface="Helvetica" pitchFamily="2" charset="0"/>
              </a:rPr>
              <a:t>, P.E., S.I. District Deputy Director </a:t>
            </a:r>
          </a:p>
          <a:p>
            <a:endParaRPr lang="en-US" dirty="0"/>
          </a:p>
        </p:txBody>
      </p:sp>
      <p:sp>
        <p:nvSpPr>
          <p:cNvPr id="4" name="TextBox 3">
            <a:extLst>
              <a:ext uri="{FF2B5EF4-FFF2-40B4-BE49-F238E27FC236}">
                <a16:creationId xmlns:a16="http://schemas.microsoft.com/office/drawing/2014/main" id="{3EF81308-FE56-A40D-E5D9-D4F3A537CB72}"/>
              </a:ext>
            </a:extLst>
          </p:cNvPr>
          <p:cNvSpPr txBox="1"/>
          <p:nvPr/>
        </p:nvSpPr>
        <p:spPr>
          <a:xfrm>
            <a:off x="921124" y="6031210"/>
            <a:ext cx="10851777" cy="615553"/>
          </a:xfrm>
          <a:prstGeom prst="rect">
            <a:avLst/>
          </a:prstGeom>
          <a:noFill/>
        </p:spPr>
        <p:txBody>
          <a:bodyPr wrap="square" rtlCol="0">
            <a:spAutoFit/>
          </a:bodyPr>
          <a:lstStyle/>
          <a:p>
            <a:r>
              <a:rPr lang="en-US" sz="1600" i="1" dirty="0"/>
              <a:t>Source: I-475 East/West Improvement Project, LUC-IR475-10.21 Widening (PID 115418), Volume 1, Spring 2023.</a:t>
            </a:r>
            <a:endParaRPr lang="en-US" sz="1600" dirty="0"/>
          </a:p>
          <a:p>
            <a:endParaRPr lang="en-US" dirty="0"/>
          </a:p>
        </p:txBody>
      </p:sp>
    </p:spTree>
    <p:extLst>
      <p:ext uri="{BB962C8B-B14F-4D97-AF65-F5344CB8AC3E}">
        <p14:creationId xmlns:p14="http://schemas.microsoft.com/office/powerpoint/2010/main" val="1165679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B1A1-DCA2-CDCD-CE54-FEC8C753C831}"/>
              </a:ext>
            </a:extLst>
          </p:cNvPr>
          <p:cNvSpPr>
            <a:spLocks noGrp="1"/>
          </p:cNvSpPr>
          <p:nvPr>
            <p:ph type="title"/>
          </p:nvPr>
        </p:nvSpPr>
        <p:spPr>
          <a:xfrm>
            <a:off x="838200" y="147415"/>
            <a:ext cx="10515600" cy="1325563"/>
          </a:xfrm>
        </p:spPr>
        <p:txBody>
          <a:bodyPr/>
          <a:lstStyle/>
          <a:p>
            <a:r>
              <a:rPr lang="en-US" b="1" dirty="0"/>
              <a:t>Resolutions to oppose highway expansions</a:t>
            </a:r>
          </a:p>
        </p:txBody>
      </p:sp>
      <p:sp>
        <p:nvSpPr>
          <p:cNvPr id="3" name="Content Placeholder 2">
            <a:extLst>
              <a:ext uri="{FF2B5EF4-FFF2-40B4-BE49-F238E27FC236}">
                <a16:creationId xmlns:a16="http://schemas.microsoft.com/office/drawing/2014/main" id="{C18A30A3-1BF3-AB59-1DE5-CDA89B1EE345}"/>
              </a:ext>
            </a:extLst>
          </p:cNvPr>
          <p:cNvSpPr>
            <a:spLocks noGrp="1"/>
          </p:cNvSpPr>
          <p:nvPr>
            <p:ph idx="1"/>
          </p:nvPr>
        </p:nvSpPr>
        <p:spPr>
          <a:xfrm>
            <a:off x="838200" y="1197432"/>
            <a:ext cx="10886768" cy="5383161"/>
          </a:xfrm>
        </p:spPr>
        <p:txBody>
          <a:bodyPr>
            <a:normAutofit fontScale="92500" lnSpcReduction="20000"/>
          </a:bodyPr>
          <a:lstStyle/>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Minneapolis, MN—2020 through 2024—Consistent unanimous votes by 12-member City Council </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Jersey City, NJ—July 2024—Unanimous 9-0 City Council vote</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Fitchburg, WI, Common Council—June 2024—Unanimous 8-0 City Council vote</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Ann Arbor, MI Ann Arbor, MI—March 2024—Unanimous 11-0 City Council vote</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Albany, NY Albany, NY—January 2024—Unanimous 15-0 City Council vote</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Ohio County, IN, Board of Commissioners—October 2023—Unanimous 3-0 County Commissioners vote</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Austin, TX—October 2023—7 to 3 City Council vote </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Southeast Los Angeles—May 2022—Unanimous vote by Los Angeles County Metropolitan Transportation Authority </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Hoboken, NJ, City Council—August 2022—Unanimous 8-0 City Council vote.</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St. Paul, MN—February 2021—Unanimous 7-0 City Council vote</a:t>
            </a:r>
          </a:p>
          <a:p>
            <a:pPr marL="342900" marR="0" lvl="0" indent="-342900">
              <a:spcAft>
                <a:spcPts val="600"/>
              </a:spcAft>
              <a:buFont typeface="Symbol" pitchFamily="2" charset="2"/>
              <a:buChar char=""/>
            </a:pPr>
            <a:r>
              <a:rPr lang="en-US" sz="2100" kern="100" dirty="0">
                <a:effectLst/>
                <a:latin typeface="Aptos" panose="020B0004020202020204" pitchFamily="34" charset="0"/>
                <a:ea typeface="Aptos" panose="020B0004020202020204" pitchFamily="34" charset="0"/>
                <a:cs typeface="Times New Roman" panose="02020603050405020304" pitchFamily="18" charset="0"/>
              </a:rPr>
              <a:t>Travis County, TX, County Commissioners Court—September 2023—Unanimous 5-0 Joint letter asking TXDOT to address all previously submitted concerns before moving forward I-35 Capital Express Central</a:t>
            </a:r>
          </a:p>
          <a:p>
            <a:endParaRPr lang="en-US" dirty="0"/>
          </a:p>
        </p:txBody>
      </p:sp>
    </p:spTree>
    <p:extLst>
      <p:ext uri="{BB962C8B-B14F-4D97-AF65-F5344CB8AC3E}">
        <p14:creationId xmlns:p14="http://schemas.microsoft.com/office/powerpoint/2010/main" val="2120333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609BC-5790-24FC-5947-F9516C517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871FB-AC1D-9006-6F0B-2B1154512288}"/>
              </a:ext>
            </a:extLst>
          </p:cNvPr>
          <p:cNvSpPr>
            <a:spLocks noGrp="1"/>
          </p:cNvSpPr>
          <p:nvPr>
            <p:ph type="title"/>
          </p:nvPr>
        </p:nvSpPr>
        <p:spPr>
          <a:xfrm>
            <a:off x="704087" y="387918"/>
            <a:ext cx="10515600" cy="1325563"/>
          </a:xfrm>
        </p:spPr>
        <p:txBody>
          <a:bodyPr/>
          <a:lstStyle/>
          <a:p>
            <a:r>
              <a:rPr lang="en-US" b="1" dirty="0"/>
              <a:t>ODOT’s Cost Summary Estimate for Project</a:t>
            </a:r>
          </a:p>
        </p:txBody>
      </p:sp>
      <p:sp>
        <p:nvSpPr>
          <p:cNvPr id="3" name="Content Placeholder 2">
            <a:extLst>
              <a:ext uri="{FF2B5EF4-FFF2-40B4-BE49-F238E27FC236}">
                <a16:creationId xmlns:a16="http://schemas.microsoft.com/office/drawing/2014/main" id="{08F258C9-0A72-2BA1-BE7F-D4541C792204}"/>
              </a:ext>
            </a:extLst>
          </p:cNvPr>
          <p:cNvSpPr>
            <a:spLocks noGrp="1"/>
          </p:cNvSpPr>
          <p:nvPr>
            <p:ph idx="1"/>
          </p:nvPr>
        </p:nvSpPr>
        <p:spPr>
          <a:xfrm>
            <a:off x="704086" y="1713481"/>
            <a:ext cx="10783827" cy="4549257"/>
          </a:xfrm>
        </p:spPr>
        <p:txBody>
          <a:bodyPr>
            <a:normAutofit fontScale="92500"/>
          </a:bodyPr>
          <a:lstStyle/>
          <a:p>
            <a:r>
              <a:rPr lang="en-US" sz="3200" dirty="0"/>
              <a:t>From May 2023 to now, Total Construction Costs increased from $178.4 million to $217.5 million or 22%</a:t>
            </a:r>
          </a:p>
          <a:p>
            <a:r>
              <a:rPr lang="en-US" sz="3200" dirty="0"/>
              <a:t>Includes neither costs for design nor for property acquisition</a:t>
            </a:r>
          </a:p>
          <a:p>
            <a:r>
              <a:rPr lang="en-US" sz="3200" dirty="0"/>
              <a:t>Construction costs include  “30% Contingency” factored first</a:t>
            </a:r>
          </a:p>
          <a:p>
            <a:r>
              <a:rPr lang="en-US" sz="3200" dirty="0"/>
              <a:t>Then, “Escalation Factor” of 24.1% is added</a:t>
            </a:r>
          </a:p>
          <a:p>
            <a:r>
              <a:rPr lang="en-US" sz="3200" dirty="0">
                <a:solidFill>
                  <a:srgbClr val="FF0000"/>
                </a:solidFill>
              </a:rPr>
              <a:t>Total ODOT pad to the Construction Costs is 61%</a:t>
            </a:r>
          </a:p>
          <a:p>
            <a:r>
              <a:rPr lang="en-US" sz="3200" dirty="0">
                <a:solidFill>
                  <a:srgbClr val="FF0000"/>
                </a:solidFill>
              </a:rPr>
              <a:t>Other public and private sector capital contracts typically add 5% for contingencies</a:t>
            </a:r>
          </a:p>
          <a:p>
            <a:endParaRPr lang="en-US" dirty="0"/>
          </a:p>
        </p:txBody>
      </p:sp>
    </p:spTree>
    <p:extLst>
      <p:ext uri="{BB962C8B-B14F-4D97-AF65-F5344CB8AC3E}">
        <p14:creationId xmlns:p14="http://schemas.microsoft.com/office/powerpoint/2010/main" val="3994469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FF87-7C9E-6CE0-7BAF-8C51D8502994}"/>
              </a:ext>
            </a:extLst>
          </p:cNvPr>
          <p:cNvSpPr>
            <a:spLocks noGrp="1"/>
          </p:cNvSpPr>
          <p:nvPr>
            <p:ph type="title"/>
          </p:nvPr>
        </p:nvSpPr>
        <p:spPr>
          <a:xfrm>
            <a:off x="457200" y="440971"/>
            <a:ext cx="11621729" cy="1325563"/>
          </a:xfrm>
        </p:spPr>
        <p:txBody>
          <a:bodyPr/>
          <a:lstStyle/>
          <a:p>
            <a:r>
              <a:rPr lang="en-US" b="1" dirty="0"/>
              <a:t>Norfolk-Southern Railroad Bridge Replacement:</a:t>
            </a:r>
            <a:br>
              <a:rPr lang="en-US" b="1" dirty="0"/>
            </a:br>
            <a:r>
              <a:rPr lang="en-US" b="1" dirty="0"/>
              <a:t>A gift from taxpayers</a:t>
            </a:r>
          </a:p>
        </p:txBody>
      </p:sp>
      <p:sp>
        <p:nvSpPr>
          <p:cNvPr id="3" name="Content Placeholder 2">
            <a:extLst>
              <a:ext uri="{FF2B5EF4-FFF2-40B4-BE49-F238E27FC236}">
                <a16:creationId xmlns:a16="http://schemas.microsoft.com/office/drawing/2014/main" id="{8CCC8A61-DE03-327C-8330-E8B774C71EC4}"/>
              </a:ext>
            </a:extLst>
          </p:cNvPr>
          <p:cNvSpPr>
            <a:spLocks noGrp="1"/>
          </p:cNvSpPr>
          <p:nvPr>
            <p:ph idx="1"/>
          </p:nvPr>
        </p:nvSpPr>
        <p:spPr>
          <a:xfrm>
            <a:off x="979538" y="3429000"/>
            <a:ext cx="10232923" cy="2445408"/>
          </a:xfrm>
        </p:spPr>
        <p:txBody>
          <a:bodyPr>
            <a:normAutofit/>
          </a:bodyPr>
          <a:lstStyle/>
          <a:p>
            <a:r>
              <a:rPr lang="en-US" dirty="0"/>
              <a:t>Single-track bridge</a:t>
            </a:r>
          </a:p>
          <a:p>
            <a:r>
              <a:rPr lang="en-US" dirty="0"/>
              <a:t>Generally used twice per month</a:t>
            </a:r>
          </a:p>
          <a:p>
            <a:r>
              <a:rPr lang="en-US" dirty="0"/>
              <a:t>Replacement cost at taxpayers’ expense to private corporation</a:t>
            </a:r>
          </a:p>
          <a:p>
            <a:r>
              <a:rPr lang="en-US" dirty="0"/>
              <a:t>At least $12.4 million or 11.3% of 2023 quoted construction budget</a:t>
            </a:r>
          </a:p>
          <a:p>
            <a:endParaRPr lang="en-US" dirty="0"/>
          </a:p>
          <a:p>
            <a:endParaRPr lang="en-US" dirty="0"/>
          </a:p>
        </p:txBody>
      </p:sp>
      <p:pic>
        <p:nvPicPr>
          <p:cNvPr id="5" name="Picture 4" descr="A bridge over a road&#10;&#10;Description automatically generated">
            <a:extLst>
              <a:ext uri="{FF2B5EF4-FFF2-40B4-BE49-F238E27FC236}">
                <a16:creationId xmlns:a16="http://schemas.microsoft.com/office/drawing/2014/main" id="{8271DF3A-7EF9-D5C7-5FFD-132E6B351120}"/>
              </a:ext>
            </a:extLst>
          </p:cNvPr>
          <p:cNvPicPr>
            <a:picLocks noChangeAspect="1"/>
          </p:cNvPicPr>
          <p:nvPr/>
        </p:nvPicPr>
        <p:blipFill>
          <a:blip r:embed="rId2"/>
          <a:stretch>
            <a:fillRect/>
          </a:stretch>
        </p:blipFill>
        <p:spPr>
          <a:xfrm>
            <a:off x="5600700" y="1766534"/>
            <a:ext cx="6134100" cy="2209800"/>
          </a:xfrm>
          <a:prstGeom prst="rect">
            <a:avLst/>
          </a:prstGeom>
        </p:spPr>
      </p:pic>
    </p:spTree>
    <p:extLst>
      <p:ext uri="{BB962C8B-B14F-4D97-AF65-F5344CB8AC3E}">
        <p14:creationId xmlns:p14="http://schemas.microsoft.com/office/powerpoint/2010/main" val="310095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595A-C878-3DE7-6403-7D5466BECB20}"/>
              </a:ext>
            </a:extLst>
          </p:cNvPr>
          <p:cNvSpPr>
            <a:spLocks noGrp="1"/>
          </p:cNvSpPr>
          <p:nvPr>
            <p:ph type="title"/>
          </p:nvPr>
        </p:nvSpPr>
        <p:spPr>
          <a:xfrm>
            <a:off x="838199" y="365125"/>
            <a:ext cx="10798277" cy="1325563"/>
          </a:xfrm>
        </p:spPr>
        <p:txBody>
          <a:bodyPr>
            <a:normAutofit/>
          </a:bodyPr>
          <a:lstStyle/>
          <a:p>
            <a:r>
              <a:rPr lang="en-US" sz="4000" b="1" dirty="0"/>
              <a:t>OH Disinvestment in Transportation Alternatives</a:t>
            </a:r>
          </a:p>
        </p:txBody>
      </p:sp>
      <p:pic>
        <p:nvPicPr>
          <p:cNvPr id="5" name="Content Placeholder 4" descr="A white sheet with black text&#10;&#10;Description automatically generated">
            <a:extLst>
              <a:ext uri="{FF2B5EF4-FFF2-40B4-BE49-F238E27FC236}">
                <a16:creationId xmlns:a16="http://schemas.microsoft.com/office/drawing/2014/main" id="{BE164EAE-233A-70A4-51B2-9896DBB15D39}"/>
              </a:ext>
            </a:extLst>
          </p:cNvPr>
          <p:cNvPicPr>
            <a:picLocks noGrp="1" noChangeAspect="1"/>
          </p:cNvPicPr>
          <p:nvPr>
            <p:ph idx="1"/>
          </p:nvPr>
        </p:nvPicPr>
        <p:blipFill>
          <a:blip r:embed="rId2"/>
          <a:stretch>
            <a:fillRect/>
          </a:stretch>
        </p:blipFill>
        <p:spPr>
          <a:xfrm>
            <a:off x="416098" y="1485548"/>
            <a:ext cx="11359803" cy="5136477"/>
          </a:xfrm>
        </p:spPr>
      </p:pic>
    </p:spTree>
    <p:extLst>
      <p:ext uri="{BB962C8B-B14F-4D97-AF65-F5344CB8AC3E}">
        <p14:creationId xmlns:p14="http://schemas.microsoft.com/office/powerpoint/2010/main" val="723443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14AAD-A16F-CEA9-EA96-35DCB269ED18}"/>
              </a:ext>
            </a:extLst>
          </p:cNvPr>
          <p:cNvSpPr>
            <a:spLocks noGrp="1"/>
          </p:cNvSpPr>
          <p:nvPr>
            <p:ph type="title"/>
          </p:nvPr>
        </p:nvSpPr>
        <p:spPr/>
        <p:txBody>
          <a:bodyPr>
            <a:normAutofit/>
          </a:bodyPr>
          <a:lstStyle/>
          <a:p>
            <a:r>
              <a:rPr lang="en-US" sz="4000" b="1" dirty="0"/>
              <a:t>Alternatives. A well-known OH disinvestment….</a:t>
            </a:r>
            <a:endParaRPr lang="en-US" sz="4000" dirty="0"/>
          </a:p>
        </p:txBody>
      </p:sp>
      <p:sp>
        <p:nvSpPr>
          <p:cNvPr id="3" name="Content Placeholder 2">
            <a:extLst>
              <a:ext uri="{FF2B5EF4-FFF2-40B4-BE49-F238E27FC236}">
                <a16:creationId xmlns:a16="http://schemas.microsoft.com/office/drawing/2014/main" id="{CCFC4854-C00B-8D2E-3DDD-BAC672B979B3}"/>
              </a:ext>
            </a:extLst>
          </p:cNvPr>
          <p:cNvSpPr>
            <a:spLocks noGrp="1"/>
          </p:cNvSpPr>
          <p:nvPr>
            <p:ph idx="1"/>
          </p:nvPr>
        </p:nvSpPr>
        <p:spPr>
          <a:xfrm>
            <a:off x="838200" y="1398494"/>
            <a:ext cx="10385612" cy="5253317"/>
          </a:xfrm>
        </p:spPr>
        <p:txBody>
          <a:bodyPr>
            <a:normAutofit/>
          </a:bodyPr>
          <a:lstStyle/>
          <a:p>
            <a:pPr marL="0" indent="0">
              <a:buNone/>
            </a:pPr>
            <a:r>
              <a:rPr lang="en-US" sz="2400" dirty="0">
                <a:effectLst/>
              </a:rPr>
              <a:t>According to Policy Matters Ohio’s, citing a 2015 ODOT “Transit Needs Study”:</a:t>
            </a:r>
            <a:endParaRPr lang="en-US" sz="2400" dirty="0"/>
          </a:p>
          <a:p>
            <a:pPr marL="457200" lvl="1" indent="0">
              <a:buNone/>
            </a:pPr>
            <a:r>
              <a:rPr lang="en-US" sz="2600" dirty="0">
                <a:effectLst/>
              </a:rPr>
              <a:t>“</a:t>
            </a:r>
            <a:r>
              <a:rPr lang="en-US" sz="2600" dirty="0">
                <a:effectLst/>
                <a:highlight>
                  <a:srgbClr val="FFFF00"/>
                </a:highlight>
              </a:rPr>
              <a:t>Ohio policymakers have underfunded public transit for decades, </a:t>
            </a:r>
            <a:r>
              <a:rPr lang="en-US" sz="2600" dirty="0">
                <a:effectLst/>
              </a:rPr>
              <a:t>routinely spending less than 1% of the state’s multi-billion-dollar transportation budget on public transit. </a:t>
            </a:r>
            <a:r>
              <a:rPr lang="en-US" sz="2600" dirty="0">
                <a:effectLst/>
                <a:highlight>
                  <a:srgbClr val="FFFF00"/>
                </a:highlight>
              </a:rPr>
              <a:t>In 2015, public transit across Ohio provided 115 million rides, 37.5 million less than market demand.” </a:t>
            </a:r>
            <a:endParaRPr lang="en-US" sz="2600" dirty="0">
              <a:highlight>
                <a:srgbClr val="FFFF00"/>
              </a:highlight>
            </a:endParaRPr>
          </a:p>
          <a:p>
            <a:pPr marL="0" indent="0">
              <a:buNone/>
            </a:pPr>
            <a:r>
              <a:rPr lang="en-US" sz="2500" dirty="0">
                <a:effectLst/>
                <a:highlight>
                  <a:srgbClr val="FFFF00"/>
                </a:highlight>
              </a:rPr>
              <a:t>In 2015, that Ohio Department of Transportation Study quantified what the state share should be — $150 million a year in 2015, rising to $185 million a year by 2025. </a:t>
            </a:r>
            <a:r>
              <a:rPr lang="en-US" sz="2500" dirty="0">
                <a:effectLst/>
              </a:rPr>
              <a:t>Yet, in 2024 and 2025 combined, Ohio is allocating less than $124 million total, thwarting ODOT’s own anemic recommendations for public transit funding. </a:t>
            </a:r>
          </a:p>
          <a:p>
            <a:pPr marL="0" indent="0">
              <a:buNone/>
            </a:pPr>
            <a:endParaRPr lang="en-US" sz="2500" dirty="0">
              <a:effectLst/>
            </a:endParaRPr>
          </a:p>
          <a:p>
            <a:pPr marL="0" indent="0">
              <a:buNone/>
            </a:pPr>
            <a:r>
              <a:rPr lang="en-US" sz="1700" dirty="0">
                <a:latin typeface="Helvetica" pitchFamily="2" charset="0"/>
              </a:rPr>
              <a:t>Source: </a:t>
            </a:r>
            <a:r>
              <a:rPr lang="en-US" sz="1700" dirty="0">
                <a:effectLst/>
                <a:latin typeface="Helvetica" pitchFamily="2" charset="0"/>
              </a:rPr>
              <a:t>Ohio Policy Matters. “Ohio Budget Guide, State Fiscal Years 2022-2023.” Accessed Feb 26, 2024. https://</a:t>
            </a:r>
            <a:r>
              <a:rPr lang="en-US" sz="1700" dirty="0" err="1">
                <a:effectLst/>
                <a:latin typeface="Helvetica" pitchFamily="2" charset="0"/>
              </a:rPr>
              <a:t>www.policymattersohio.org</a:t>
            </a:r>
            <a:r>
              <a:rPr lang="en-US" sz="1700" dirty="0">
                <a:effectLst/>
                <a:latin typeface="Helvetica" pitchFamily="2" charset="0"/>
              </a:rPr>
              <a:t>/files/research/2020budgetguide.pdf </a:t>
            </a:r>
            <a:endParaRPr lang="en-US" sz="1700" dirty="0"/>
          </a:p>
          <a:p>
            <a:pPr marL="0" indent="0">
              <a:buNone/>
            </a:pPr>
            <a:endParaRPr lang="en-US" sz="1700" dirty="0"/>
          </a:p>
          <a:p>
            <a:endParaRPr lang="en-US" dirty="0"/>
          </a:p>
        </p:txBody>
      </p:sp>
    </p:spTree>
    <p:extLst>
      <p:ext uri="{BB962C8B-B14F-4D97-AF65-F5344CB8AC3E}">
        <p14:creationId xmlns:p14="http://schemas.microsoft.com/office/powerpoint/2010/main" val="2197095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1860</TotalTime>
  <Words>2005</Words>
  <Application>Microsoft Macintosh PowerPoint</Application>
  <PresentationFormat>Widescreen</PresentationFormat>
  <Paragraphs>202</Paragraphs>
  <Slides>53</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Aptos</vt:lpstr>
      <vt:lpstr>Aptos Display</vt:lpstr>
      <vt:lpstr>Arial</vt:lpstr>
      <vt:lpstr>Calibri</vt:lpstr>
      <vt:lpstr>Helvetica</vt:lpstr>
      <vt:lpstr>Symbol</vt:lpstr>
      <vt:lpstr>Times New Roman</vt:lpstr>
      <vt:lpstr>TrebuchetMS</vt:lpstr>
      <vt:lpstr>Office Theme</vt:lpstr>
      <vt:lpstr>PowerPoint Presentation</vt:lpstr>
      <vt:lpstr>PowerPoint Presentation</vt:lpstr>
      <vt:lpstr>PowerPoint Presentation</vt:lpstr>
      <vt:lpstr>PowerPoint Presentation</vt:lpstr>
      <vt:lpstr>PowerPoint Presentation</vt:lpstr>
      <vt:lpstr>ODOT’s Cost Summary Estimate for Project</vt:lpstr>
      <vt:lpstr>Norfolk-Southern Railroad Bridge Replacement: A gift from taxpayers</vt:lpstr>
      <vt:lpstr>OH Disinvestment in Transportation Alternatives</vt:lpstr>
      <vt:lpstr>Alternatives. A well-known OH disinvestment….</vt:lpstr>
      <vt:lpstr>PowerPoint Presentation</vt:lpstr>
      <vt:lpstr>PowerPoint Presentation</vt:lpstr>
      <vt:lpstr>PowerPoint Presentation</vt:lpstr>
      <vt:lpstr>ODOT submitted this skewed neighborhood map to TRAC three times</vt:lpstr>
      <vt:lpstr>PowerPoint Presentation</vt:lpstr>
      <vt:lpstr>PowerPoint Presentation</vt:lpstr>
      <vt:lpstr>Partial list of strictly residential, multi-family properties in ODOT-defined project area</vt:lpstr>
      <vt:lpstr>PowerPoint Presentation</vt:lpstr>
      <vt:lpstr>PowerPoint Presentation</vt:lpstr>
      <vt:lpstr>PowerPoint Presentation</vt:lpstr>
      <vt:lpstr>PowerPoint Presentation</vt:lpstr>
      <vt:lpstr>PowerPoint Presentation</vt:lpstr>
      <vt:lpstr>Collective investment of 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WTVG’s Shaun Hegarty, 6:00 pm live report, afternoon rush hour, Jun 2,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ODOT committed to Newsletters they never produced </vt:lpstr>
      <vt:lpstr>ODOT Project Newsletter, Volume 1, Spring 2023 –  Never distributed to any neighbor—only to “stakeholders” </vt:lpstr>
      <vt:lpstr>Resolutions to oppose highway expansions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Peggy Daly</dc:creator>
  <cp:lastModifiedBy>Peggy Daly</cp:lastModifiedBy>
  <cp:revision>18</cp:revision>
  <dcterms:created xsi:type="dcterms:W3CDTF">2024-09-04T23:22:41Z</dcterms:created>
  <dcterms:modified xsi:type="dcterms:W3CDTF">2024-11-18T17:54:48Z</dcterms:modified>
</cp:coreProperties>
</file>